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  <p:sldMasterId id="2147483673" r:id="rId2"/>
  </p:sldMasterIdLst>
  <p:notesMasterIdLst>
    <p:notesMasterId r:id="rId14"/>
  </p:notesMasterIdLst>
  <p:sldIdLst>
    <p:sldId id="256" r:id="rId3"/>
    <p:sldId id="277" r:id="rId4"/>
    <p:sldId id="290" r:id="rId5"/>
    <p:sldId id="283" r:id="rId6"/>
    <p:sldId id="287" r:id="rId7"/>
    <p:sldId id="279" r:id="rId8"/>
    <p:sldId id="284" r:id="rId9"/>
    <p:sldId id="288" r:id="rId10"/>
    <p:sldId id="285" r:id="rId11"/>
    <p:sldId id="286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7241AB-972E-B04D-BC4C-FA8F9FB6DB7E}" v="57" dt="2022-04-14T19:06:44.64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45"/>
    <p:restoredTop sz="95102"/>
  </p:normalViewPr>
  <p:slideViewPr>
    <p:cSldViewPr snapToGrid="0" snapToObjects="1">
      <p:cViewPr varScale="1">
        <p:scale>
          <a:sx n="107" d="100"/>
          <a:sy n="107" d="100"/>
        </p:scale>
        <p:origin x="176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4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8212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2483532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59008"/>
            <a:ext cx="8419589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305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59008"/>
            <a:ext cx="8229600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D8531BD-6EB8-D025-3E3D-65A8E35D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19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8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01" y="-96788"/>
            <a:ext cx="2154785" cy="81663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53989D-8B54-1C7D-32F2-5D43A3775013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05854-11DB-2898-651A-DB0C4141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D4585B0-C250-636C-1419-E4CC0E005E6F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56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526300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/>
              <a:t>WE</a:t>
            </a:r>
            <a:r>
              <a:rPr lang="en-US" spc="-30"/>
              <a:t> </a:t>
            </a:r>
            <a:r>
              <a:rPr lang="en-US"/>
              <a:t>ARE</a:t>
            </a:r>
            <a:r>
              <a:rPr lang="en-US" spc="-20"/>
              <a:t> </a:t>
            </a:r>
            <a:r>
              <a:rPr lang="en-US"/>
              <a:t>THE</a:t>
            </a:r>
            <a:r>
              <a:rPr lang="en-US" spc="-30"/>
              <a:t> </a:t>
            </a:r>
            <a:r>
              <a:rPr lang="en-US"/>
              <a:t>ARMY’S</a:t>
            </a:r>
            <a:r>
              <a:rPr lang="en-US" spc="-5"/>
              <a:t> </a:t>
            </a:r>
            <a:r>
              <a:rPr lang="en-US"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11A686-98A4-F4C3-4A14-736D6D1B995D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558083-E851-72D1-912A-375619DA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EA55477-03FB-18B6-F446-CF915637BABC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7650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/>
              <a:t>WE</a:t>
            </a:r>
            <a:r>
              <a:rPr lang="en-US" spc="-30"/>
              <a:t> </a:t>
            </a:r>
            <a:r>
              <a:rPr lang="en-US"/>
              <a:t>ARE</a:t>
            </a:r>
            <a:r>
              <a:rPr lang="en-US" spc="-20"/>
              <a:t> </a:t>
            </a:r>
            <a:r>
              <a:rPr lang="en-US"/>
              <a:t>THE</a:t>
            </a:r>
            <a:r>
              <a:rPr lang="en-US" spc="-30"/>
              <a:t> </a:t>
            </a:r>
            <a:r>
              <a:rPr lang="en-US"/>
              <a:t>ARMY’S</a:t>
            </a:r>
            <a:r>
              <a:rPr lang="en-US" spc="-5"/>
              <a:t> </a:t>
            </a:r>
            <a:r>
              <a:rPr lang="en-US"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DFFB9A-4BAC-0C00-9CEE-016C132A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43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1236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083022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5464609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6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6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5C445D-FC74-86AE-EE38-665F4350AB8F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355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3627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34582C-2FEA-62B7-473C-146004DEB62A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638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5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5252942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Title Slide copy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00503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C8FAA8-A8D9-C932-B762-8DFED5E8FDE2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548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690" y="1059008"/>
            <a:ext cx="8232062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7D9AB8-BDAB-ACE8-84D3-3CB52EFDB95B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1DD4CC-CE47-B1F1-9349-553DFFC9449E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110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073775"/>
            <a:ext cx="8915400" cy="485775"/>
          </a:xfrm>
          <a:prstGeom prst="rect">
            <a:avLst/>
          </a:prstGeom>
        </p:spPr>
        <p:txBody>
          <a:bodyPr>
            <a:noAutofit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Support Services</a:t>
            </a:r>
            <a:r>
              <a:rPr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Annual FY24 Insights</a:t>
            </a:r>
            <a:endParaRPr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B76D9-C2BD-6747-B223-58857913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505" y="1628079"/>
            <a:ext cx="3482441" cy="3312676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There were 1,192 clicks to other websites to find more information.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13,067 people downloaded a PDF or a form.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761 people needed to talk to a real person.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FF767-91E2-2840-BE44-40E374D19D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A1563-523C-C400-A806-FC155B319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D28819-26C1-8D4C-91B8-59300B358AEB}"/>
              </a:ext>
            </a:extLst>
          </p:cNvPr>
          <p:cNvSpPr/>
          <p:nvPr/>
        </p:nvSpPr>
        <p:spPr>
          <a:xfrm>
            <a:off x="4585085" y="1564296"/>
            <a:ext cx="372230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Top Installations </a:t>
            </a:r>
          </a:p>
          <a:p>
            <a:r>
              <a:rPr lang="en-US" sz="1100" dirty="0"/>
              <a:t>(</a:t>
            </a:r>
            <a:r>
              <a:rPr lang="en-US" sz="1100" i="1" dirty="0"/>
              <a:t>Downloads, Email, Phone Numbers, Outbound Links)</a:t>
            </a:r>
            <a:endParaRPr lang="en-US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1E95BF-3CD4-59C4-5726-B6DFE2EA5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309" y="2132802"/>
            <a:ext cx="3612078" cy="29835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52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61" y="1438507"/>
            <a:ext cx="3735239" cy="3363562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1800" dirty="0"/>
              <a:t>235</a:t>
            </a:r>
            <a:r>
              <a:rPr lang="en-US" sz="1800" b="0" dirty="0"/>
              <a:t> total on-site searches on HBB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1800" dirty="0"/>
              <a:t>4.25% of users left the site after performing a search.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Home Based Business (HBB)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FDFD3C-504A-270C-30D4-93BC3872ED5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7C362-09F1-4267-C9D2-273FED674510}"/>
              </a:ext>
            </a:extLst>
          </p:cNvPr>
          <p:cNvSpPr txBox="1"/>
          <p:nvPr/>
        </p:nvSpPr>
        <p:spPr>
          <a:xfrm>
            <a:off x="4956503" y="1329212"/>
            <a:ext cx="2894018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2C358F-B91A-1A53-F8AD-83D59C6EF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503" y="1891007"/>
            <a:ext cx="3493944" cy="35354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21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0967-6A6F-F360-9584-E8517637F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1A9717-143A-9802-E002-629174E8E6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Program Roll-up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7CC93F-1982-A855-9718-357650682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61" y="1144468"/>
            <a:ext cx="7772400" cy="13024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5A56-A50E-CE48-8F57-347BB81C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04428-F07B-AD4B-B37D-62B7533B2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3" y="1818532"/>
            <a:ext cx="3978274" cy="2983537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 program received 102,838 views and 65,266 sessions.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 engagement rate was at 66%.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There were a total of 54,374 users. Of those users, 40,527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Montserrat" pitchFamily="2" charset="77"/>
              </a:rPr>
              <a:t> </a:t>
            </a:r>
            <a:r>
              <a:rPr lang="en-US" sz="2000" b="0" dirty="0"/>
              <a:t>were new.</a:t>
            </a:r>
          </a:p>
          <a:p>
            <a:pPr marL="549148" indent="-417830" defTabSz="859536">
              <a:spcBef>
                <a:spcPts val="1800"/>
              </a:spcBef>
              <a:defRPr sz="2256" b="0"/>
            </a:pPr>
            <a:endParaRPr lang="en-US" sz="2000" b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169CA9-8945-0B31-8B2D-26B565FF79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NAF Personnel Services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7295A-8A00-9899-1FE8-C7D400F8BE1E}"/>
              </a:ext>
            </a:extLst>
          </p:cNvPr>
          <p:cNvSpPr txBox="1"/>
          <p:nvPr/>
        </p:nvSpPr>
        <p:spPr>
          <a:xfrm>
            <a:off x="4708525" y="1438051"/>
            <a:ext cx="375589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hangingPunct="0"/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Pages </a:t>
            </a:r>
            <a:r>
              <a:rPr lang="en-US" i="1" dirty="0"/>
              <a:t>NAF Personnel Services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84AA98-35CA-2BE0-7C9F-48F0AE3C2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936" y="1959895"/>
            <a:ext cx="3521705" cy="31537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59DC43-FF7B-D149-3767-345D4692D3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8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9723" y="1171576"/>
            <a:ext cx="3977640" cy="452628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22,033 people downloaded a PDF or a form.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ACACDB-DA25-634D-0774-40FE327C3BB1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429496" y="1153207"/>
            <a:ext cx="3977640" cy="664797"/>
          </a:xfrm>
        </p:spPr>
        <p:txBody>
          <a:bodyPr/>
          <a:lstStyle/>
          <a:p>
            <a:pPr marL="0" indent="0">
              <a:buNone/>
            </a:pP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pages for downloads, click-throughs on email addresses, phone numbers, and outbound links</a:t>
            </a:r>
            <a:endParaRPr lang="en-US" sz="1600" i="1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64EE46-BCDA-DC47-8152-10A9272163E9}"/>
              </a:ext>
            </a:extLst>
          </p:cNvPr>
          <p:cNvSpPr txBox="1"/>
          <p:nvPr/>
        </p:nvSpPr>
        <p:spPr>
          <a:xfrm>
            <a:off x="4429496" y="1288174"/>
            <a:ext cx="457203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A68B1E-A8A1-7A43-833A-05F8470A8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363" y="1963918"/>
            <a:ext cx="4468190" cy="36059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DAE526-3DB1-D188-6BD4-4CE3E6EF010E}"/>
              </a:ext>
            </a:extLst>
          </p:cNvPr>
          <p:cNvSpPr txBox="1"/>
          <p:nvPr/>
        </p:nvSpPr>
        <p:spPr>
          <a:xfrm>
            <a:off x="320634" y="5937855"/>
            <a:ext cx="4583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/>
              <a:t>NAF Personnel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201" y="111732"/>
            <a:ext cx="4917547" cy="480132"/>
          </a:xfrm>
        </p:spPr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794" y="1748618"/>
            <a:ext cx="3735239" cy="3657601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There were 646 total on-site searches on NAF Personnel Services pages to find more information.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dirty="0"/>
              <a:t>0.72% of users left the site after performing a search.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NAF Personnel Services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586BC-D1C4-4E87-0754-FA0954A881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959306" y="1456231"/>
            <a:ext cx="350979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6796D1-9C1B-1205-C01D-B91942686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033" y="1925786"/>
            <a:ext cx="3426608" cy="34759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84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255439" y="1918781"/>
            <a:ext cx="4165600" cy="3657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400" b="0" dirty="0"/>
              <a:t>The website received 19,994 views and 16,615 sessions. 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400" b="0" dirty="0"/>
              <a:t>The engagement rate </a:t>
            </a:r>
            <a:r>
              <a:rPr lang="en-US" b="0" dirty="0"/>
              <a:t>was</a:t>
            </a:r>
            <a:r>
              <a:rPr lang="en-US" sz="2400" b="0" dirty="0"/>
              <a:t> at </a:t>
            </a:r>
            <a:r>
              <a:rPr lang="en-US" sz="2400" dirty="0"/>
              <a:t>82</a:t>
            </a:r>
            <a:r>
              <a:rPr lang="en-US" sz="2400" b="0" dirty="0"/>
              <a:t>%.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CEAT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933A3-D89D-7BDD-6869-4BE9F1C845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4E9C5B-4300-148D-3BE6-899098438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25502"/>
            <a:ext cx="4165601" cy="3444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33944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Engagement Insights &amp; Highlights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091D7-458E-5F7D-ECCD-99735EEC2A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6081469"/>
            <a:ext cx="8307390" cy="369333"/>
          </a:xfrm>
        </p:spPr>
        <p:txBody>
          <a:bodyPr/>
          <a:lstStyle/>
          <a:p>
            <a:r>
              <a:rPr lang="en-US" i="0" dirty="0"/>
              <a:t>CEAT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2565A2-3DF5-B41D-E1A0-E6EC5EB24F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C95EA-CA94-57EE-FAE3-20512CB7523C}"/>
              </a:ext>
            </a:extLst>
          </p:cNvPr>
          <p:cNvSpPr txBox="1"/>
          <p:nvPr/>
        </p:nvSpPr>
        <p:spPr>
          <a:xfrm>
            <a:off x="581665" y="1380494"/>
            <a:ext cx="7262212" cy="670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dirty="0"/>
              <a:t>CEAT Transfer Guide Achieved 2,465 Downloads</a:t>
            </a:r>
            <a:r>
              <a:rPr lang="en-US" sz="2256" b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8C89D-C4E4-A5EF-C750-D239648D5BFE}"/>
              </a:ext>
            </a:extLst>
          </p:cNvPr>
          <p:cNvSpPr txBox="1"/>
          <p:nvPr/>
        </p:nvSpPr>
        <p:spPr>
          <a:xfrm>
            <a:off x="836759" y="2481252"/>
            <a:ext cx="368466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CEAT Transfer Guide Download Trends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47621B-0CCC-4C72-AB30-09C5A253D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59" y="3002836"/>
            <a:ext cx="7035800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61547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669" y="1452601"/>
            <a:ext cx="4269522" cy="2903419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178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total on-site searches on CEAT pages to find more information.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CEAT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66290-50FA-D80B-38B3-014C1DB0F0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719342" y="1430220"/>
            <a:ext cx="3509792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30CBD3-659F-9CC0-27F6-4401F8F0C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204" y="1928674"/>
            <a:ext cx="3322068" cy="34991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93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250483" y="1577120"/>
            <a:ext cx="4170556" cy="3657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HBB pages received 33,930 views and 29,909 sessions. </a:t>
            </a:r>
          </a:p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The engagement rate was at 66%. </a:t>
            </a:r>
          </a:p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The total number of users was 24,069, and there were 11,997 new users.</a:t>
            </a:r>
            <a:br>
              <a:rPr lang="en-US" dirty="0"/>
            </a:br>
            <a:endParaRPr sz="1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C3D974-9BA9-815F-DE62-04DA6E8263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3A197-7025-A64E-BE25-1D5B7DF6528F}"/>
              </a:ext>
            </a:extLst>
          </p:cNvPr>
          <p:cNvSpPr txBox="1"/>
          <p:nvPr/>
        </p:nvSpPr>
        <p:spPr>
          <a:xfrm>
            <a:off x="4722962" y="1530866"/>
            <a:ext cx="195983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Installations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94D30E-A196-5772-8DA6-FA92C51A6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489" y="1984596"/>
            <a:ext cx="4051300" cy="3441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16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1_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 ACS Third Quarter FY24 Web Analytics Slide Deck" id="{BDD796A2-BAFA-1E4F-B861-5C95B60132AA}" vid="{E32ABC10-035D-284A-ACBF-B4087DD1ECA8}"/>
    </a:ext>
  </a:extLst>
</a:theme>
</file>

<file path=ppt/theme/theme3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9824</TotalTime>
  <Words>309</Words>
  <Application>Microsoft Macintosh PowerPoint</Application>
  <PresentationFormat>On-screen Show (4:3)</PresentationFormat>
  <Paragraphs>49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Adobe Garamond Pro</vt:lpstr>
      <vt:lpstr>Arial</vt:lpstr>
      <vt:lpstr>Calibri</vt:lpstr>
      <vt:lpstr>Helvetica</vt:lpstr>
      <vt:lpstr>Montserrat</vt:lpstr>
      <vt:lpstr>US Army</vt:lpstr>
      <vt:lpstr>Wingdings</vt:lpstr>
      <vt:lpstr>us army ppt</vt:lpstr>
      <vt:lpstr>1_Master Content Slide</vt:lpstr>
      <vt:lpstr>Support Services Annual FY24 Insights</vt:lpstr>
      <vt:lpstr>Web Analytics Summary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83</cp:revision>
  <dcterms:modified xsi:type="dcterms:W3CDTF">2024-10-30T16:59:54Z</dcterms:modified>
</cp:coreProperties>
</file>