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94859"/>
  </p:normalViewPr>
  <p:slideViewPr>
    <p:cSldViewPr snapToGrid="0" snapToObjects="1">
      <p:cViewPr varScale="1">
        <p:scale>
          <a:sx n="117" d="100"/>
          <a:sy n="117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61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6053959"/>
            <a:ext cx="7155612" cy="293962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xfrm>
            <a:off x="511744" y="5156668"/>
            <a:ext cx="8432559" cy="4847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Support Services</a:t>
            </a:r>
            <a:br>
              <a:rPr lang="en-US" dirty="0"/>
            </a:b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92340" y="2120462"/>
            <a:ext cx="4290761" cy="2617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HBB pages received 6,320 views and 5,669 sessions.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engagement rate was at 70%.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total number of users was 4,604, and there were 2,118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683101" y="1582733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B23B02D-56B3-5F85-0E66-0CB402650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68" y="2120462"/>
            <a:ext cx="3585219" cy="30244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13" y="1854200"/>
            <a:ext cx="3554974" cy="4155704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There were 267 clicks to other websites to find more information.</a:t>
            </a:r>
          </a:p>
          <a:p>
            <a:pPr marL="466725" indent="-466725"/>
            <a:r>
              <a:rPr lang="en-US" sz="2000" b="0" dirty="0"/>
              <a:t>2,668 people downloaded a PDF or a form.</a:t>
            </a:r>
          </a:p>
          <a:p>
            <a:pPr marL="466725" indent="-466725"/>
            <a:r>
              <a:rPr lang="en-US" sz="2000" b="0" dirty="0"/>
              <a:t>196 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433502" y="1163358"/>
            <a:ext cx="386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200" dirty="0"/>
              <a:t>(</a:t>
            </a:r>
            <a:r>
              <a:rPr lang="en-US" sz="1200" i="1" dirty="0"/>
              <a:t>Downloads, Email, Phone Numbers, Outbound Links)</a:t>
            </a:r>
            <a:endParaRPr lang="en-US" sz="1200" dirty="0"/>
          </a:p>
        </p:txBody>
      </p:sp>
      <p:pic>
        <p:nvPicPr>
          <p:cNvPr id="7" name="Picture 6" descr="A table of events&#10;&#10;Description automatically generated with medium confidence">
            <a:extLst>
              <a:ext uri="{FF2B5EF4-FFF2-40B4-BE49-F238E27FC236}">
                <a16:creationId xmlns:a16="http://schemas.microsoft.com/office/drawing/2014/main" id="{A366A2B2-0248-C39E-6E1A-96D784E8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9517"/>
            <a:ext cx="4276165" cy="3167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6207" y="1859779"/>
            <a:ext cx="3626100" cy="4351338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/>
              <a:t>34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Home Based Business (HBB)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340729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search table&#10;&#10;Description automatically generated">
            <a:extLst>
              <a:ext uri="{FF2B5EF4-FFF2-40B4-BE49-F238E27FC236}">
                <a16:creationId xmlns:a16="http://schemas.microsoft.com/office/drawing/2014/main" id="{EC3C9524-9A12-8C9D-489B-BECE19C76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29" y="1859779"/>
            <a:ext cx="3822700" cy="4000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7A45-D617-DC12-AF47-069E97B9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Engagement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83699-7541-5A01-5CB0-ACB84455F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with a pink line&#10;&#10;Description automatically generated">
            <a:extLst>
              <a:ext uri="{FF2B5EF4-FFF2-40B4-BE49-F238E27FC236}">
                <a16:creationId xmlns:a16="http://schemas.microsoft.com/office/drawing/2014/main" id="{3C18F316-18F0-48D4-DFE1-0325E01E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1986355"/>
            <a:ext cx="8685308" cy="228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676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Program Roll-up </a:t>
            </a:r>
          </a:p>
          <a:p>
            <a:endParaRPr lang="en-US" dirty="0"/>
          </a:p>
        </p:txBody>
      </p:sp>
      <p:pic>
        <p:nvPicPr>
          <p:cNvPr id="7" name="Picture 6" descr="A screenshot of a user's profile&#10;&#10;Description automatically generated">
            <a:extLst>
              <a:ext uri="{FF2B5EF4-FFF2-40B4-BE49-F238E27FC236}">
                <a16:creationId xmlns:a16="http://schemas.microsoft.com/office/drawing/2014/main" id="{9381366E-530E-8F39-0682-16ED9047A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"/>
          <a:stretch/>
        </p:blipFill>
        <p:spPr>
          <a:xfrm>
            <a:off x="264530" y="2201036"/>
            <a:ext cx="8489506" cy="14614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643448"/>
            <a:ext cx="3739393" cy="435133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b="0" dirty="0"/>
              <a:t>The program received 23,406 views and 14,172 sessions.</a:t>
            </a:r>
          </a:p>
          <a:p>
            <a:pPr algn="l">
              <a:buFont typeface="Wingdings" pitchFamily="2" charset="2"/>
              <a:buChar char="ü"/>
            </a:pPr>
            <a:r>
              <a:rPr lang="en-US" sz="2000" b="0" dirty="0"/>
              <a:t>The engagement rate was at 66%.</a:t>
            </a:r>
          </a:p>
          <a:p>
            <a:pPr algn="l">
              <a:buFont typeface="Wingdings" pitchFamily="2" charset="2"/>
              <a:buChar char="ü"/>
            </a:pPr>
            <a:r>
              <a:rPr lang="en-US" sz="2000" b="0" dirty="0"/>
              <a:t>There were a total of 11,901 users. Of those users, 8,100 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43D9E-B804-B94C-9E20-94EFB3267F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NAF Personnel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666128" y="1237377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</a:t>
            </a:r>
          </a:p>
        </p:txBody>
      </p:sp>
      <p:pic>
        <p:nvPicPr>
          <p:cNvPr id="8" name="Picture 7" descr="A table with text on it&#10;&#10;Description automatically generated">
            <a:extLst>
              <a:ext uri="{FF2B5EF4-FFF2-40B4-BE49-F238E27FC236}">
                <a16:creationId xmlns:a16="http://schemas.microsoft.com/office/drawing/2014/main" id="{61EE7B8F-D063-F186-45AD-F445733F3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8" y="1643448"/>
            <a:ext cx="4195482" cy="36524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There were 4,912 clicks to find more information.</a:t>
            </a:r>
          </a:p>
          <a:p>
            <a:pPr marL="466725" indent="-466725"/>
            <a:r>
              <a:rPr lang="en-US" sz="2000" b="0" dirty="0"/>
              <a:t>4,520 people downloaded a PDF or a form.</a:t>
            </a:r>
          </a:p>
          <a:p>
            <a:pPr marL="466725" indent="-466725"/>
            <a:r>
              <a:rPr lang="en-US" sz="2000" b="0" dirty="0"/>
              <a:t>392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890440" y="3284246"/>
            <a:ext cx="74168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links.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18EBFEA0-2662-83CE-FAB1-11CE2022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8" y="3898238"/>
            <a:ext cx="6248235" cy="22046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9277" y="1890904"/>
            <a:ext cx="3886200" cy="381650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176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0.65%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616406" y="1356068"/>
            <a:ext cx="35097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0E2E65FA-D80C-8BD0-BA2F-210606952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89" y="1924208"/>
            <a:ext cx="2939180" cy="35777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503128" y="1740934"/>
            <a:ext cx="4340720" cy="3759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 website received 3,592 views and 3,316 sessions.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83%.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There are a total of 2,867 users. Of those users 467 were new.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65B21-AA8A-4249-80AA-F9890C5F2BC9}"/>
              </a:ext>
            </a:extLst>
          </p:cNvPr>
          <p:cNvSpPr txBox="1"/>
          <p:nvPr/>
        </p:nvSpPr>
        <p:spPr>
          <a:xfrm>
            <a:off x="5048051" y="1556269"/>
            <a:ext cx="21954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Traffic Trends</a:t>
            </a:r>
          </a:p>
        </p:txBody>
      </p:sp>
      <p:pic>
        <p:nvPicPr>
          <p:cNvPr id="4" name="Picture 3" descr="A graph of a graph showing a number of views&#10;&#10;Description automatically generated with medium confidence">
            <a:extLst>
              <a:ext uri="{FF2B5EF4-FFF2-40B4-BE49-F238E27FC236}">
                <a16:creationId xmlns:a16="http://schemas.microsoft.com/office/drawing/2014/main" id="{9C986CDC-1A01-D393-9952-316D371E6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51" y="2059007"/>
            <a:ext cx="3630212" cy="3058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065217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</a:t>
            </a:r>
            <a:r>
              <a:rPr lang="en-US" sz="2256" b="1" dirty="0"/>
              <a:t>452 Downloads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581665" y="2272990"/>
            <a:ext cx="41831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83A856A-6E45-B063-79E2-EE990B80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5" y="2838136"/>
            <a:ext cx="7772400" cy="2823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40 total on-site searches on CEAT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2.86%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629152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26DA3C63-68E3-33D2-2A95-9078EC3F9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/>
          <a:stretch/>
        </p:blipFill>
        <p:spPr>
          <a:xfrm>
            <a:off x="4629152" y="1825624"/>
            <a:ext cx="3695700" cy="37695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9357</TotalTime>
  <Words>374</Words>
  <Application>Microsoft Macintosh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Wingdings</vt:lpstr>
      <vt:lpstr>MSC Theme</vt:lpstr>
      <vt:lpstr>Support Services First Quarter FY24 Insights</vt:lpstr>
      <vt:lpstr>EPW Search Engagement Improvement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59</cp:revision>
  <dcterms:modified xsi:type="dcterms:W3CDTF">2024-01-19T16:42:46Z</dcterms:modified>
</cp:coreProperties>
</file>