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284" r:id="rId4"/>
    <p:sldId id="282" r:id="rId5"/>
    <p:sldId id="286" r:id="rId6"/>
    <p:sldId id="270" r:id="rId7"/>
    <p:sldId id="258" r:id="rId8"/>
    <p:sldId id="259" r:id="rId9"/>
    <p:sldId id="260" r:id="rId10"/>
    <p:sldId id="272" r:id="rId11"/>
    <p:sldId id="276" r:id="rId12"/>
    <p:sldId id="275" r:id="rId13"/>
    <p:sldId id="262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3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31 Dec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BRD</a:t>
            </a:r>
            <a:r>
              <a:rPr dirty="0"/>
              <a:t> </a:t>
            </a:r>
            <a:r>
              <a:rPr lang="en-US" dirty="0"/>
              <a:t>First</a:t>
            </a:r>
            <a:r>
              <a:rPr dirty="0"/>
              <a:t> Quarter FY2</a:t>
            </a:r>
            <a:r>
              <a:rPr lang="en-US" dirty="0"/>
              <a:t>3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935421"/>
            <a:ext cx="7772401" cy="2493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200" b="0" dirty="0"/>
              <a:t>104,984</a:t>
            </a:r>
            <a:r>
              <a:rPr lang="en-US" dirty="0"/>
              <a:t> People clicked on a </a:t>
            </a:r>
            <a:r>
              <a:rPr lang="en-US" dirty="0" err="1"/>
              <a:t>WebTrac</a:t>
            </a:r>
            <a:r>
              <a:rPr lang="en-US" dirty="0"/>
              <a:t> link from a program page to register or pay for a program.</a:t>
            </a:r>
          </a:p>
          <a:p>
            <a:pPr marL="752792" lvl="2" indent="0">
              <a:buNone/>
              <a:defRPr sz="2200" b="0"/>
            </a:pPr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+43% from the previous year!</a:t>
            </a:r>
          </a:p>
          <a:p>
            <a:pPr marL="0" indent="0">
              <a:buSzTx/>
              <a:buNone/>
            </a:pPr>
            <a:endParaRPr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2FBD14-2A98-FD70-3D02-12C945950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2894495"/>
            <a:ext cx="7759700" cy="2844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64,794 Total on-site searches on BRD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defRPr sz="2016" b="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19.62% of users searched again immediately after performing a search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685B6-4523-77E5-2B61-ACE0412EE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2" y="1825625"/>
            <a:ext cx="4078013" cy="2479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buFont typeface="System Font Regular"/>
              <a:buChar char="✓"/>
            </a:pPr>
            <a:r>
              <a:rPr lang="en-US" dirty="0"/>
              <a:t>42%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fontAlgn="ctr">
              <a:buFont typeface="System Font Regular"/>
              <a:buChar char="✓"/>
            </a:pPr>
            <a:r>
              <a:rPr lang="en-US" dirty="0"/>
              <a:t>45%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fontAlgn="ctr">
              <a:buFont typeface="System Font Regular"/>
              <a:buChar char="✓"/>
            </a:pPr>
            <a:r>
              <a:rPr lang="en-US" dirty="0"/>
              <a:t>13%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dirty="0"/>
              <a:t>The most popular search categories &gt; terms within BRD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243A6-69CF-756D-ABA6-545F93AF8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16125"/>
            <a:ext cx="7772400" cy="34257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84756-53CD-CB4E-947D-FF3057ED88E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43D0F-BFF7-344D-262C-0352D0D36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72288"/>
            <a:ext cx="7772400" cy="43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907F46-440E-674B-BB1B-4C0FB0DBC59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584200" indent="-444500">
              <a:defRPr sz="2200" b="0"/>
            </a:pPr>
            <a:r>
              <a:rPr lang="en-US" sz="1800" dirty="0"/>
              <a:t>3,513 People clicked on the Chow Now button to start and order.</a:t>
            </a:r>
          </a:p>
          <a:p>
            <a:pPr marL="584200" indent="-444500">
              <a:defRPr sz="2200" b="0"/>
            </a:pPr>
            <a:r>
              <a:rPr lang="en-US" sz="1800" dirty="0"/>
              <a:t>+43.8% increase compared to previous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61" y="4311314"/>
            <a:ext cx="1003300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CBB0A8-1419-99A6-27E5-0FE9C3D8D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011" y="994059"/>
            <a:ext cx="4629150" cy="42507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Sport and Fitness</a:t>
            </a:r>
            <a:endParaRPr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19D45-9B30-D442-BA46-E93766E8D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8706" y="1012653"/>
            <a:ext cx="6965935" cy="3200856"/>
          </a:xfrm>
        </p:spPr>
        <p:txBody>
          <a:bodyPr/>
          <a:lstStyle/>
          <a:p>
            <a:pPr marL="139700" indent="0">
              <a:buNone/>
              <a:defRPr sz="2200" b="0"/>
            </a:pPr>
            <a:r>
              <a:rPr lang="en-US" sz="1800" b="0" dirty="0"/>
              <a:t>7,779 </a:t>
            </a:r>
            <a:r>
              <a:rPr lang="en-US" sz="1800" dirty="0"/>
              <a:t>People clicked to schedule a tee time or register for a golf clinic.</a:t>
            </a:r>
          </a:p>
          <a:p>
            <a:pPr marL="752792" lvl="2" indent="0">
              <a:buNone/>
              <a:defRPr sz="2200" b="0"/>
            </a:pPr>
            <a:r>
              <a:rPr lang="en-US" sz="1800" dirty="0"/>
              <a:t>+19.8% from the previous year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643D1-6C19-7EF1-7E96-6C6A34AD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43" y="2307191"/>
            <a:ext cx="5187074" cy="38557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33331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818F0B-9A57-BB49-A698-D30983E97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Outdoor Rec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9DF5A-037E-D812-7CD3-74C3184F9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82"/>
          <a:stretch/>
        </p:blipFill>
        <p:spPr>
          <a:xfrm>
            <a:off x="836759" y="1144468"/>
            <a:ext cx="7107949" cy="21137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defRPr sz="2256" b="0"/>
            </a:pPr>
            <a:endParaRPr lang="en-US" dirty="0"/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lang="en-US" sz="2256" b="0" dirty="0"/>
              <a:t>3,985,164 Visits (pageviews to BRD pages).</a:t>
            </a:r>
            <a:endParaRPr lang="en-US" dirty="0"/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dirty="0"/>
              <a:t>Traffic to </a:t>
            </a:r>
            <a:r>
              <a:rPr lang="en-US" dirty="0"/>
              <a:t>BRD</a:t>
            </a:r>
            <a:r>
              <a:rPr dirty="0"/>
              <a:t> increased by </a:t>
            </a:r>
            <a:r>
              <a:rPr lang="en-US" dirty="0"/>
              <a:t>+4.1</a:t>
            </a:r>
            <a:r>
              <a:rPr dirty="0"/>
              <a:t>% from the previous year.</a:t>
            </a:r>
            <a:r>
              <a:rPr lang="en-US" dirty="0"/>
              <a:t> </a:t>
            </a:r>
            <a:r>
              <a:rPr lang="en-US" sz="1600" dirty="0"/>
              <a:t>This increase is primarily due to direct and organic traffic. 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r>
              <a:rPr dirty="0"/>
              <a:t>Social traffic is </a:t>
            </a:r>
            <a:r>
              <a:rPr lang="en-US" dirty="0"/>
              <a:t>+8.9</a:t>
            </a:r>
            <a:r>
              <a:rPr dirty="0"/>
              <a:t>% higher</a:t>
            </a:r>
            <a:r>
              <a:rPr lang="en-US" dirty="0"/>
              <a:t> than the previous year.</a:t>
            </a:r>
            <a:br>
              <a:rPr lang="en-US" dirty="0"/>
            </a:b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795528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sz="2256" b="0" dirty="0"/>
              <a:t>On average, users visited </a:t>
            </a:r>
            <a:r>
              <a:rPr lang="en-US" sz="2256" b="0" dirty="0"/>
              <a:t>2.04 </a:t>
            </a:r>
            <a:r>
              <a:rPr sz="2256" b="0" dirty="0"/>
              <a:t>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sz="2256" b="0" dirty="0"/>
              <a:t>On average, users stayed on the site for 1:</a:t>
            </a:r>
            <a:r>
              <a:rPr lang="en-US" sz="2256" b="0" dirty="0"/>
              <a:t>51 </a:t>
            </a:r>
            <a:r>
              <a:rPr sz="2256" b="0" dirty="0"/>
              <a:t>minutes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1,179,744</a:t>
            </a:r>
            <a:r>
              <a:rPr sz="2256" b="0" dirty="0"/>
              <a:t> visitors were new to the website. </a:t>
            </a:r>
            <a:endParaRPr lang="en-US" sz="2256" b="0" dirty="0"/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sz="2256" b="0" dirty="0"/>
              <a:t>New visitors </a:t>
            </a:r>
            <a:r>
              <a:rPr sz="2256" dirty="0"/>
              <a:t>increased </a:t>
            </a:r>
            <a:r>
              <a:rPr lang="en-US" sz="2256" dirty="0"/>
              <a:t>6.5</a:t>
            </a:r>
            <a:r>
              <a:rPr sz="2256" dirty="0"/>
              <a:t>% </a:t>
            </a:r>
            <a:r>
              <a:rPr sz="2256" b="0" dirty="0"/>
              <a:t>compared to last year</a:t>
            </a:r>
            <a:r>
              <a:rPr lang="en-US" sz="2256" b="0" dirty="0"/>
              <a:t>!</a:t>
            </a:r>
            <a:endParaRPr sz="2256" b="0" dirty="0"/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dirty="0"/>
              <a:t>How engaged were these visitors within the website?</a:t>
            </a: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8669" y="1364004"/>
            <a:ext cx="4710493" cy="3438065"/>
          </a:xfrm>
        </p:spPr>
        <p:txBody>
          <a:bodyPr>
            <a:normAutofit fontScale="850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68.3% of visitors came from online search engines. </a:t>
            </a:r>
          </a:p>
          <a:p>
            <a:pPr marL="482600" indent="-342900">
              <a:defRPr sz="2000" b="0"/>
            </a:pPr>
            <a:r>
              <a:rPr lang="en-US" sz="2016" b="0" dirty="0"/>
              <a:t>17%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8.3% of visitors came from social media. </a:t>
            </a:r>
          </a:p>
          <a:p>
            <a:pPr marL="482600" indent="-342900">
              <a:defRPr sz="2000" b="0"/>
            </a:pPr>
            <a:r>
              <a:rPr lang="en-US" sz="2016" b="0" dirty="0"/>
              <a:t>6.1% of visitors came from referrals. </a:t>
            </a:r>
          </a:p>
          <a:p>
            <a:pPr marL="482600" indent="-342900">
              <a:defRPr sz="2000" b="0"/>
            </a:pPr>
            <a:r>
              <a:rPr lang="en-US" sz="2016" b="0" dirty="0"/>
              <a:t>.03%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69608C-A7BB-7C91-D820-5EE4130E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" y="1209128"/>
            <a:ext cx="4025900" cy="4356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dirty="0"/>
              <a:t>Last quarter had a total of 739,732 interactions on </a:t>
            </a:r>
            <a:r>
              <a:rPr lang="en-US"/>
              <a:t>the pages </a:t>
            </a:r>
            <a:r>
              <a:rPr lang="en-US" sz="1500" dirty="0"/>
              <a:t>(interactions are downloads, email clicks, phone number clicks, and outbound </a:t>
            </a:r>
            <a:r>
              <a:rPr lang="en-US" sz="1500"/>
              <a:t>links).</a:t>
            </a:r>
            <a:endParaRPr lang="en-US" sz="1500" dirty="0"/>
          </a:p>
          <a:p>
            <a:pPr marL="752792" lvl="2" indent="0">
              <a:buNone/>
              <a:defRPr sz="2200" b="0"/>
            </a:pPr>
            <a:r>
              <a:rPr lang="en-US" sz="2000" b="0" dirty="0"/>
              <a:t>+8.3% from the previous year.</a:t>
            </a:r>
            <a:endParaRPr lang="en-US" sz="2200" b="0" dirty="0"/>
          </a:p>
          <a:p>
            <a:pPr marL="1197292" lvl="2" indent="-444500">
              <a:defRPr sz="2200" b="0"/>
            </a:pP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19F72-7D36-2533-5E81-1EE189FC8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0" b="10817"/>
          <a:stretch/>
        </p:blipFill>
        <p:spPr>
          <a:xfrm>
            <a:off x="971550" y="3230413"/>
            <a:ext cx="7110905" cy="16989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18304</TotalTime>
  <Words>421</Words>
  <Application>Microsoft Macintosh PowerPoint</Application>
  <PresentationFormat>On-screen Show (4:3)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Helvetica</vt:lpstr>
      <vt:lpstr>System Font Regular</vt:lpstr>
      <vt:lpstr>Times Roman</vt:lpstr>
      <vt:lpstr>MSC Theme</vt:lpstr>
      <vt:lpstr>BRD First Quarter FY23 Insights</vt:lpstr>
      <vt:lpstr>Web Analytics Summary</vt:lpstr>
      <vt:lpstr>Visitor Highlights</vt:lpstr>
      <vt:lpstr>Sport and Fitness</vt:lpstr>
      <vt:lpstr>Visitor Highlights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47</cp:revision>
  <dcterms:modified xsi:type="dcterms:W3CDTF">2023-01-16T17:59:17Z</dcterms:modified>
</cp:coreProperties>
</file>