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84" r:id="rId4"/>
    <p:sldId id="286" r:id="rId5"/>
    <p:sldId id="288" r:id="rId6"/>
    <p:sldId id="258" r:id="rId7"/>
    <p:sldId id="281" r:id="rId8"/>
    <p:sldId id="282" r:id="rId9"/>
    <p:sldId id="259" r:id="rId10"/>
    <p:sldId id="260" r:id="rId11"/>
    <p:sldId id="272" r:id="rId12"/>
    <p:sldId id="289" r:id="rId13"/>
    <p:sldId id="275" r:id="rId14"/>
    <p:sldId id="276" r:id="rId15"/>
    <p:sldId id="262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789"/>
  </p:normalViewPr>
  <p:slideViewPr>
    <p:cSldViewPr snapToGrid="0" snapToObjects="1">
      <p:cViewPr varScale="1">
        <p:scale>
          <a:sx n="117" d="100"/>
          <a:sy n="117" d="100"/>
        </p:scale>
        <p:origin x="3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6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1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8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werBar" descr="Lower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148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pBar" descr="Top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41247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3037" indent="-173037">
              <a:lnSpc>
                <a:spcPct val="90000"/>
              </a:lnSpc>
              <a:spcBef>
                <a:spcPts val="1000"/>
              </a:spcBef>
              <a:defRPr sz="3200"/>
            </a:lvl1pPr>
            <a:lvl2pPr marL="539296" indent="-199571">
              <a:lnSpc>
                <a:spcPct val="90000"/>
              </a:lnSpc>
              <a:spcBef>
                <a:spcPts val="1000"/>
              </a:spcBef>
              <a:defRPr sz="3200"/>
            </a:lvl2pPr>
            <a:lvl3pPr marL="815975" indent="-298450">
              <a:lnSpc>
                <a:spcPct val="90000"/>
              </a:lnSpc>
              <a:spcBef>
                <a:spcPts val="1000"/>
              </a:spcBef>
              <a:defRPr sz="3200"/>
            </a:lvl3pPr>
            <a:lvl4pPr marL="1078547" indent="-276860">
              <a:lnSpc>
                <a:spcPct val="90000"/>
              </a:lnSpc>
              <a:spcBef>
                <a:spcPts val="1000"/>
              </a:spcBef>
              <a:defRPr sz="3200"/>
            </a:lvl4pPr>
            <a:lvl5pPr marL="1335722" indent="-365759">
              <a:lnSpc>
                <a:spcPct val="90000"/>
              </a:lnSpc>
              <a:spcBef>
                <a:spcPts val="10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61" r:id="rId9"/>
    <p:sldLayoutId id="2147483663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484748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01 Oct – 30 Sept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en-US" dirty="0"/>
              <a:t>BRD</a:t>
            </a:r>
            <a:r>
              <a:rPr dirty="0"/>
              <a:t> </a:t>
            </a:r>
            <a:r>
              <a:rPr lang="en-US" dirty="0"/>
              <a:t>Annual </a:t>
            </a:r>
            <a:r>
              <a:rPr dirty="0"/>
              <a:t>FY2</a:t>
            </a:r>
            <a:r>
              <a:rPr lang="en-US" dirty="0"/>
              <a:t>3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489857"/>
            <a:ext cx="7772401" cy="18104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None/>
            </a:pPr>
            <a:endParaRPr dirty="0"/>
          </a:p>
          <a:p>
            <a:pPr marL="139700" indent="0">
              <a:buNone/>
              <a:defRPr sz="2200" b="0"/>
            </a:pPr>
            <a:r>
              <a:rPr lang="en-US" dirty="0"/>
              <a:t>Last year had a total of 3,418,969 interactions on the pages </a:t>
            </a:r>
            <a:r>
              <a:rPr lang="en-US" sz="1400" dirty="0"/>
              <a:t>(including downloads, email clicks, phone number clicks, outbound links, and videos).</a:t>
            </a:r>
            <a:endParaRPr lang="en-US" dirty="0"/>
          </a:p>
          <a:p>
            <a:pPr marL="139700" indent="0">
              <a:buNone/>
              <a:defRPr sz="2200" b="0"/>
            </a:pPr>
            <a:endParaRPr lang="en-US" sz="1500" dirty="0"/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" name="Picture 2" descr="A graph with numbers and symbols&#10;&#10;Description automatically generated">
            <a:extLst>
              <a:ext uri="{FF2B5EF4-FFF2-40B4-BE49-F238E27FC236}">
                <a16:creationId xmlns:a16="http://schemas.microsoft.com/office/drawing/2014/main" id="{A8A652C2-924D-C7E0-C63A-163219009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01" y="2800177"/>
            <a:ext cx="7772400" cy="27541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156C94-9198-F8BA-D5C7-0872F352A042}"/>
              </a:ext>
            </a:extLst>
          </p:cNvPr>
          <p:cNvSpPr txBox="1"/>
          <p:nvPr/>
        </p:nvSpPr>
        <p:spPr>
          <a:xfrm>
            <a:off x="928201" y="2365567"/>
            <a:ext cx="37290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Devices </a:t>
            </a:r>
            <a:r>
              <a:rPr lang="en-US" dirty="0"/>
              <a:t>D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riving Engagement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WebTrac Insights &amp; Highlights</a:t>
            </a:r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9682E-7F24-80BA-0820-AFFFA59F68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  <a:defRPr sz="2200" b="0"/>
            </a:pPr>
            <a:r>
              <a:rPr lang="en-US" sz="2200" b="0" dirty="0"/>
              <a:t>385,390</a:t>
            </a:r>
            <a:r>
              <a:rPr lang="en-US" dirty="0"/>
              <a:t> People clicked on a </a:t>
            </a:r>
            <a:r>
              <a:rPr lang="en-US" dirty="0" err="1"/>
              <a:t>WebTrac</a:t>
            </a:r>
            <a:r>
              <a:rPr lang="en-US" dirty="0"/>
              <a:t> link from a program page to register or pay for a program.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black rectangles with white text&#10;&#10;Description automatically generated">
            <a:extLst>
              <a:ext uri="{FF2B5EF4-FFF2-40B4-BE49-F238E27FC236}">
                <a16:creationId xmlns:a16="http://schemas.microsoft.com/office/drawing/2014/main" id="{8EDF198F-F109-EDEB-4E0B-315BC46A79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5" b="10033"/>
          <a:stretch/>
        </p:blipFill>
        <p:spPr>
          <a:xfrm>
            <a:off x="885393" y="2562591"/>
            <a:ext cx="7087032" cy="23665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FFE9C2-06E0-1D68-6BF5-E2354271D00B}"/>
              </a:ext>
            </a:extLst>
          </p:cNvPr>
          <p:cNvSpPr txBox="1"/>
          <p:nvPr/>
        </p:nvSpPr>
        <p:spPr>
          <a:xfrm>
            <a:off x="885393" y="2108885"/>
            <a:ext cx="306750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Devices </a:t>
            </a:r>
            <a:r>
              <a:rPr lang="en-US" dirty="0"/>
              <a:t>D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riving Engagement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Summer Reading Program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B30E0-312C-F6D7-B0C6-F84941F79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8668" y="1144468"/>
            <a:ext cx="4907875" cy="4439903"/>
          </a:xfrm>
        </p:spPr>
        <p:txBody>
          <a:bodyPr>
            <a:normAutofit fontScale="92500" lnSpcReduction="20000"/>
          </a:bodyPr>
          <a:lstStyle/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13,560 Users made a visit.</a:t>
            </a:r>
          </a:p>
          <a:p>
            <a:pPr marL="823912" lvl="1" indent="-342900">
              <a:lnSpc>
                <a:spcPct val="120000"/>
              </a:lnSpc>
              <a:defRPr sz="2000" b="0"/>
            </a:pPr>
            <a:r>
              <a:rPr lang="en-US" sz="2100" b="0" dirty="0"/>
              <a:t>Of those users, 4,954 are new.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26% of Visitors Take Action on a Page.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653,032 Stripe Impressions.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391 People Clicked a </a:t>
            </a:r>
            <a:r>
              <a:rPr lang="en-US" sz="2100" b="0" dirty="0" err="1"/>
              <a:t>UnitedThroughReading.org</a:t>
            </a:r>
            <a:r>
              <a:rPr lang="en-US" sz="2100" b="0" dirty="0"/>
              <a:t> Link.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3,503 People Clicked a </a:t>
            </a:r>
            <a:r>
              <a:rPr lang="en-US" sz="2100" b="0" dirty="0" err="1"/>
              <a:t>Beanstack.com</a:t>
            </a:r>
            <a:r>
              <a:rPr lang="en-US" sz="2100" b="0" dirty="0"/>
              <a:t> Link.</a:t>
            </a:r>
          </a:p>
          <a:p>
            <a:pPr marL="482600" indent="-342900">
              <a:lnSpc>
                <a:spcPct val="120000"/>
              </a:lnSpc>
              <a:defRPr sz="2000" b="0"/>
            </a:pPr>
            <a:r>
              <a:rPr lang="en-US" sz="2100" b="0" dirty="0"/>
              <a:t>78 People Click the sweepstakes link.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84638-A7D0-E757-0773-31955F0F5E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 May – 30 Sept</a:t>
            </a:r>
          </a:p>
        </p:txBody>
      </p:sp>
      <p:pic>
        <p:nvPicPr>
          <p:cNvPr id="10" name="Picture 9" descr="A book cover with cartoon characters on a ship&#10;&#10;Description automatically generated">
            <a:extLst>
              <a:ext uri="{FF2B5EF4-FFF2-40B4-BE49-F238E27FC236}">
                <a16:creationId xmlns:a16="http://schemas.microsoft.com/office/drawing/2014/main" id="{CC7817E4-0839-3693-6A93-A36B51FAF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" y="1144468"/>
            <a:ext cx="3352800" cy="18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59751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44% of searches were looking for an answer to a specific question or general information.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43% of searches were looking to investigate brands or services and intending to complete an action or purchase.</a:t>
            </a:r>
          </a:p>
          <a:p>
            <a:pPr marL="466725" indent="-466725" fontAlgn="ctr">
              <a:buFont typeface="System Font Regular"/>
              <a:buChar char="✓"/>
            </a:pPr>
            <a:r>
              <a:rPr lang="en-US" sz="2000" b="0" dirty="0"/>
              <a:t>13% of searches were intending to find a specific program page using the on-site search.</a:t>
            </a:r>
            <a:endParaRPr 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Search intent is defined as being the underlying purpose behind an online query.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xfrm>
            <a:off x="356462" y="1825625"/>
            <a:ext cx="327014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512,818 Total on-site searches on BRD pages to find more information. </a:t>
            </a:r>
          </a:p>
        </p:txBody>
      </p:sp>
      <p:pic>
        <p:nvPicPr>
          <p:cNvPr id="4" name="Picture 3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AB62E6D9-59DD-2B12-3D0D-22BDE40D7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03" y="1133205"/>
            <a:ext cx="4571999" cy="49603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r>
              <a:rPr lang="en-US" dirty="0"/>
              <a:t>The most popular search categories &gt; terms within BRD</a:t>
            </a:r>
            <a:endParaRPr dirty="0"/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B6DBBD6D-BACE-EB84-F4FB-959CBBE4D4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"/>
          <a:stretch/>
        </p:blipFill>
        <p:spPr>
          <a:xfrm>
            <a:off x="422275" y="1244601"/>
            <a:ext cx="7772400" cy="45418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84756-53CD-CB4E-947D-FF3057ED88E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graph of a graph showing the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D0D3F197-D845-71E4-8D9C-2CB8D4E459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0263"/>
            <a:ext cx="7772400" cy="44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399FC9-6B9B-B147-B3A5-51FDB3091B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3159800" cy="3811588"/>
          </a:xfrm>
        </p:spPr>
        <p:txBody>
          <a:bodyPr/>
          <a:lstStyle/>
          <a:p>
            <a:pPr marL="584200" indent="-444500">
              <a:defRPr sz="2200" b="0"/>
            </a:pPr>
            <a:r>
              <a:rPr lang="en-US" sz="1800" dirty="0"/>
              <a:t>28,156 People clicked on the Chow Now button to start and order.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727E2F-22DB-8F46-9EFC-83ADC9908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40" y="3424238"/>
            <a:ext cx="1003300" cy="1866900"/>
          </a:xfrm>
          <a:prstGeom prst="rect">
            <a:avLst/>
          </a:prstGeom>
        </p:spPr>
      </p:pic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2CF074EE-3ED7-D8FC-4CB0-C48E1DB76C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5"/>
          <a:stretch/>
        </p:blipFill>
        <p:spPr>
          <a:xfrm>
            <a:off x="4366240" y="1143000"/>
            <a:ext cx="3984298" cy="44087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406503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Sports and Fitness</a:t>
            </a:r>
          </a:p>
        </p:txBody>
      </p:sp>
      <p:pic>
        <p:nvPicPr>
          <p:cNvPr id="7" name="Picture 6" descr="A screenshot of a graph&#10;&#10;Description automatically generated">
            <a:extLst>
              <a:ext uri="{FF2B5EF4-FFF2-40B4-BE49-F238E27FC236}">
                <a16:creationId xmlns:a16="http://schemas.microsoft.com/office/drawing/2014/main" id="{CB6D6510-0A4F-526C-3B11-22D28149E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1"/>
          <a:stretch/>
        </p:blipFill>
        <p:spPr>
          <a:xfrm>
            <a:off x="3835352" y="1202291"/>
            <a:ext cx="4303586" cy="40448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0847DC-AF9D-1D42-ECFB-C2111808EE1A}"/>
              </a:ext>
            </a:extLst>
          </p:cNvPr>
          <p:cNvSpPr txBox="1"/>
          <p:nvPr/>
        </p:nvSpPr>
        <p:spPr>
          <a:xfrm>
            <a:off x="640670" y="1951675"/>
            <a:ext cx="2516187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800" b="0" dirty="0"/>
              <a:t>62,216 </a:t>
            </a:r>
            <a:r>
              <a:rPr lang="en-US" sz="1800" dirty="0"/>
              <a:t>People clicked to schedule a tee time or register for a golf clinic.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Picture 10" descr="A blue sign with white text&#10;&#10;Description automatically generated">
            <a:extLst>
              <a:ext uri="{FF2B5EF4-FFF2-40B4-BE49-F238E27FC236}">
                <a16:creationId xmlns:a16="http://schemas.microsoft.com/office/drawing/2014/main" id="{6A0C3957-5935-B270-0333-1B23D9A82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0" y="3729037"/>
            <a:ext cx="29210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0082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E4AE3-6A68-5E42-A5CA-4A248272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EB6524-4832-434F-BFA9-F5FEC26562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Outdoor Rec</a:t>
            </a:r>
          </a:p>
        </p:txBody>
      </p:sp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9B7B99C7-55DF-0DBA-0F94-7E4B0DF59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120900"/>
            <a:ext cx="6121400" cy="26162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657979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Visitor Highlights</a:t>
            </a:r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xfrm>
            <a:off x="628650" y="1363851"/>
            <a:ext cx="7955280" cy="4813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visited 2.31 pages per visit.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On average, users stayed on the site for 2 minutes and 51 seconds per session.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3,083,104 visitors were new to the website.</a:t>
            </a:r>
          </a:p>
          <a:p>
            <a:pPr marL="460248" indent="-342900" defTabSz="768095">
              <a:spcBef>
                <a:spcPts val="1600"/>
              </a:spcBef>
              <a:defRPr sz="2016" b="0"/>
            </a:pPr>
            <a:r>
              <a:rPr lang="en-US" sz="2256" b="0" dirty="0"/>
              <a:t>51% of visitors take action on a page!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sz="1600" dirty="0"/>
              <a:t>How engaged were these visitors within the website?</a:t>
            </a: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8DA0-3D91-B591-AD95-4E61BCFA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Content Creators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3E1D5-7273-2A7E-5122-631483BDF9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A373B-6014-E6D0-A428-3A8D6FC447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0BCA84-B9B1-0EEE-A6D2-BFAD1C371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21" y="890052"/>
            <a:ext cx="5803900" cy="49911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0193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06F3F-4FE4-A1BD-9586-8BEF3006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10285-9AA8-0705-1BAE-8F4EF08D1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3805" y="1271587"/>
            <a:ext cx="7480300" cy="4399845"/>
          </a:xfrm>
        </p:spPr>
        <p:txBody>
          <a:bodyPr/>
          <a:lstStyle/>
          <a:p>
            <a:pPr marL="0" indent="0">
              <a:buNone/>
            </a:pPr>
            <a:r>
              <a:rPr lang="en-US" sz="1900" b="0" dirty="0"/>
              <a:t>Web managers created 580 new BRD pages, program pages, and happenings on EPW last year. (Data from EPW Page Report)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83E00-EEFA-8F3B-D26A-4D807CC32F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3935F74-C5B2-5278-0F5C-CB392310D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327729"/>
            <a:ext cx="5791200" cy="24638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73944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3924" y="1364004"/>
            <a:ext cx="3355237" cy="4137894"/>
          </a:xfrm>
        </p:spPr>
        <p:txBody>
          <a:bodyPr>
            <a:normAutofit fontScale="92500" lnSpcReduction="1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57.3% of visitors came from online search engines.</a:t>
            </a:r>
          </a:p>
          <a:p>
            <a:pPr marL="482600" indent="-342900">
              <a:defRPr sz="2000" b="0"/>
            </a:pPr>
            <a:r>
              <a:rPr lang="en-US" sz="2016" b="0" dirty="0"/>
              <a:t>25.5%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8.1% of visitors came from social media.</a:t>
            </a:r>
          </a:p>
          <a:p>
            <a:pPr marL="482600" indent="-342900">
              <a:defRPr sz="2000" b="0"/>
            </a:pPr>
            <a:r>
              <a:rPr lang="en-US" sz="2016" b="0" dirty="0"/>
              <a:t>8.1% of visitors came from referrals.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pie chart with different colored triangles&#10;&#10;Description automatically generated with medium confidence">
            <a:extLst>
              <a:ext uri="{FF2B5EF4-FFF2-40B4-BE49-F238E27FC236}">
                <a16:creationId xmlns:a16="http://schemas.microsoft.com/office/drawing/2014/main" id="{013E1D48-7D22-7736-71B5-F923ED68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6" y="1204332"/>
            <a:ext cx="4507815" cy="46434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21686</TotalTime>
  <Words>419</Words>
  <Application>Microsoft Macintosh PowerPoint</Application>
  <PresentationFormat>On-screen Show (4:3)</PresentationFormat>
  <Paragraphs>57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</vt:lpstr>
      <vt:lpstr>System Font Regular</vt:lpstr>
      <vt:lpstr>Times Roman</vt:lpstr>
      <vt:lpstr>Wingdings</vt:lpstr>
      <vt:lpstr>MSC Theme</vt:lpstr>
      <vt:lpstr>BRD Annual FY23 Insights</vt:lpstr>
      <vt:lpstr>Web Analytics Summary</vt:lpstr>
      <vt:lpstr>Visitor Highlights</vt:lpstr>
      <vt:lpstr>Visitor Highlights</vt:lpstr>
      <vt:lpstr>Visitor Highlights</vt:lpstr>
      <vt:lpstr>Visitor Highlights</vt:lpstr>
      <vt:lpstr>Top 10 Content Creators</vt:lpstr>
      <vt:lpstr>New Pages</vt:lpstr>
      <vt:lpstr>Marketing Reach</vt:lpstr>
      <vt:lpstr>Engagement Insights &amp; Highlights</vt:lpstr>
      <vt:lpstr>WebTrac Insights &amp; Highlights</vt:lpstr>
      <vt:lpstr>Summer Reading Program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84</cp:revision>
  <dcterms:modified xsi:type="dcterms:W3CDTF">2023-10-31T15:02:51Z</dcterms:modified>
</cp:coreProperties>
</file>