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73" r:id="rId2"/>
  </p:sldMasterIdLst>
  <p:notesMasterIdLst>
    <p:notesMasterId r:id="rId14"/>
  </p:notesMasterIdLst>
  <p:sldIdLst>
    <p:sldId id="256" r:id="rId3"/>
    <p:sldId id="277" r:id="rId4"/>
    <p:sldId id="290" r:id="rId5"/>
    <p:sldId id="283" r:id="rId6"/>
    <p:sldId id="287" r:id="rId7"/>
    <p:sldId id="279" r:id="rId8"/>
    <p:sldId id="284" r:id="rId9"/>
    <p:sldId id="288" r:id="rId10"/>
    <p:sldId id="285" r:id="rId11"/>
    <p:sldId id="286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241AB-972E-B04D-BC4C-FA8F9FB6DB7E}" v="57" dt="2022-04-14T19:06:44.6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966"/>
  </p:normalViewPr>
  <p:slideViewPr>
    <p:cSldViewPr snapToGrid="0" snapToObjects="1">
      <p:cViewPr varScale="1">
        <p:scale>
          <a:sx n="117" d="100"/>
          <a:sy n="117" d="100"/>
        </p:scale>
        <p:origin x="92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8212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248353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0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9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8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D4585B0-C250-636C-1419-E4CC0E005E6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56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26300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EA55477-03FB-18B6-F446-CF915637BABC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65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4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1236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083022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546460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6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5C445D-FC74-86AE-EE38-665F4350AB8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5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362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34582C-2FEA-62B7-473C-146004DEB62A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38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525294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0503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C8FAA8-A8D9-C932-B762-8DFED5E8FDE2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4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1DD4CC-CE47-B1F1-9349-553DFFC9449E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1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073775"/>
            <a:ext cx="8915400" cy="48577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Support Services</a:t>
            </a:r>
            <a:r>
              <a:rPr dirty="0">
                <a:solidFill>
                  <a:schemeClr val="bg1"/>
                </a:solidFill>
              </a:rPr>
              <a:t> FY2</a:t>
            </a:r>
            <a:r>
              <a:rPr lang="en-US" dirty="0">
                <a:solidFill>
                  <a:schemeClr val="bg1"/>
                </a:solidFill>
              </a:rPr>
              <a:t>4 Insights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76D9-C2BD-6747-B223-58857913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505" y="1628079"/>
            <a:ext cx="3482441" cy="3312676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There were 217 clicks to other websites to find more information.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2,861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133 people needed to talk to a real person.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FF767-91E2-2840-BE44-40E374D1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A1563-523C-C400-A806-FC155B319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28819-26C1-8D4C-91B8-59300B358AEB}"/>
              </a:ext>
            </a:extLst>
          </p:cNvPr>
          <p:cNvSpPr/>
          <p:nvPr/>
        </p:nvSpPr>
        <p:spPr>
          <a:xfrm>
            <a:off x="4585085" y="1564296"/>
            <a:ext cx="372230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 Installations </a:t>
            </a:r>
          </a:p>
          <a:p>
            <a:r>
              <a:rPr lang="en-US" sz="1100" dirty="0"/>
              <a:t>(</a:t>
            </a:r>
            <a:r>
              <a:rPr lang="en-US" sz="1100" i="1" dirty="0"/>
              <a:t>Downloads, Email, Phone Numbers, Outbound Links)</a:t>
            </a:r>
            <a:endParaRPr lang="en-US" sz="1100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D728F080-8650-4A5C-08EF-466530A70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61" y="2260987"/>
            <a:ext cx="3516855" cy="30327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52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438507"/>
            <a:ext cx="3735239" cy="3363562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/>
              <a:t>41</a:t>
            </a:r>
            <a:r>
              <a:rPr lang="en-US" sz="1800" b="0" dirty="0"/>
              <a:t> total on-site searches on HBB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/>
              <a:t>2.63%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DFD3C-504A-270C-30D4-93BC3872ED5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7C362-09F1-4267-C9D2-273FED674510}"/>
              </a:ext>
            </a:extLst>
          </p:cNvPr>
          <p:cNvSpPr txBox="1"/>
          <p:nvPr/>
        </p:nvSpPr>
        <p:spPr>
          <a:xfrm>
            <a:off x="4956503" y="1329212"/>
            <a:ext cx="2894018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AA635515-B442-6B46-E6F2-17457C4BC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06" y="1827370"/>
            <a:ext cx="3350735" cy="35112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21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0967-6A6F-F360-9584-E8517637F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1A9717-143A-9802-E002-629174E8E6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Program Roll-up </a:t>
            </a:r>
          </a:p>
          <a:p>
            <a:endParaRPr lang="en-US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C4F83C97-92B6-320B-89FF-CA774AD27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1" y="1821821"/>
            <a:ext cx="7772400" cy="1307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5A56-A50E-CE48-8F57-347BB81C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04428-F07B-AD4B-B37D-62B7533B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1818532"/>
            <a:ext cx="3978274" cy="2983537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program received 26,077 views and 16,901 sessions.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engagement rate was at 67%.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There were a total of 14,619 users. Of those users, 10,971 were new.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endParaRPr lang="en-US" sz="2000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169CA9-8945-0B31-8B2D-26B565FF7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F978D4-ADC6-A346-F415-B4EB31204C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2AE4A4B6-3C1C-D377-74C9-7C7DBECA2B2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97" y="1818532"/>
            <a:ext cx="3978275" cy="3513137"/>
          </a:xfr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C7295A-8A00-9899-1FE8-C7D400F8BE1E}"/>
              </a:ext>
            </a:extLst>
          </p:cNvPr>
          <p:cNvSpPr txBox="1"/>
          <p:nvPr/>
        </p:nvSpPr>
        <p:spPr>
          <a:xfrm>
            <a:off x="4708525" y="1438051"/>
            <a:ext cx="375589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Pages </a:t>
            </a:r>
            <a:r>
              <a:rPr lang="en-US" i="1" dirty="0"/>
              <a:t>NAF Personnel Services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42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144469"/>
            <a:ext cx="7772401" cy="195650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5,631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644 people clicked on a link to another website to get more information.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C13BDF-5FEA-EC44-8420-B44D688B90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4EE46-BCDA-DC47-8152-10A9272163E9}"/>
              </a:ext>
            </a:extLst>
          </p:cNvPr>
          <p:cNvSpPr txBox="1"/>
          <p:nvPr/>
        </p:nvSpPr>
        <p:spPr>
          <a:xfrm>
            <a:off x="907840" y="2790712"/>
            <a:ext cx="741680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pages for downloads, click-throughs on email addresses, phone numbers, and outbound links.</a:t>
            </a: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78CE57D-66CD-E228-6A9A-1A7290CD7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4" y="3111191"/>
            <a:ext cx="7332292" cy="21432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98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94" y="1748618"/>
            <a:ext cx="3735239" cy="3657601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There were 145 total on-site searches on NAF Personnel Services pages to find more information.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0.79%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NAF Personnel Services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586BC-D1C4-4E87-0754-FA0954A881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959306" y="1456231"/>
            <a:ext cx="350979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2962FEB7-3DF5-36B1-6118-613E3B93E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06" y="1890904"/>
            <a:ext cx="3191007" cy="35533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84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255439" y="1918781"/>
            <a:ext cx="4165600" cy="3657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website received 5,207 views and 4,459 sessions.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engagement rate </a:t>
            </a:r>
            <a:r>
              <a:rPr lang="en-US" b="0" dirty="0"/>
              <a:t>was</a:t>
            </a:r>
            <a:r>
              <a:rPr lang="en-US" sz="2400" b="0" dirty="0"/>
              <a:t> at </a:t>
            </a:r>
            <a:r>
              <a:rPr lang="en-US" sz="2400" dirty="0"/>
              <a:t>81</a:t>
            </a:r>
            <a:r>
              <a:rPr lang="en-US" sz="2400" b="0" dirty="0"/>
              <a:t>%.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There are a total of 3,963 users. Of those users 848 were new.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CEAT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933A3-D89D-7BDD-6869-4BE9F1C845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9C1695D-F302-5007-DC8B-2D367283D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10492"/>
            <a:ext cx="3834214" cy="3153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3394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Engagement Insights &amp; Highlights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091D7-458E-5F7D-ECCD-99735EEC2A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6081469"/>
            <a:ext cx="8307390" cy="369333"/>
          </a:xfrm>
        </p:spPr>
        <p:txBody>
          <a:bodyPr/>
          <a:lstStyle/>
          <a:p>
            <a:r>
              <a:rPr lang="en-US" i="0" dirty="0"/>
              <a:t>CEAT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2565A2-3DF5-B41D-E1A0-E6EC5EB24F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C95EA-CA94-57EE-FAE3-20512CB7523C}"/>
              </a:ext>
            </a:extLst>
          </p:cNvPr>
          <p:cNvSpPr txBox="1"/>
          <p:nvPr/>
        </p:nvSpPr>
        <p:spPr>
          <a:xfrm>
            <a:off x="581665" y="1380494"/>
            <a:ext cx="7262212" cy="670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CEAT Transfer Guide: Achieved 777 Downloads</a:t>
            </a:r>
            <a:r>
              <a:rPr lang="en-US" sz="2256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8C89D-C4E4-A5EF-C750-D239648D5BFE}"/>
              </a:ext>
            </a:extLst>
          </p:cNvPr>
          <p:cNvSpPr txBox="1"/>
          <p:nvPr/>
        </p:nvSpPr>
        <p:spPr>
          <a:xfrm>
            <a:off x="1217284" y="2539044"/>
            <a:ext cx="41363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CEAT Transfer Guide Download Trends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8F005F3C-664A-F4F8-82D8-66CD96FB9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84" y="2972691"/>
            <a:ext cx="6235486" cy="23633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61547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669" y="1452601"/>
            <a:ext cx="4269522" cy="2903419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42 total on-site searches on CEAT pages to find more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CEAT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66290-50FA-D80B-38B3-014C1DB0F0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719342" y="1430220"/>
            <a:ext cx="3509792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8F524EE-0823-E9F2-8A84-0D931C712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94" y="1956899"/>
            <a:ext cx="3548147" cy="36025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93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250483" y="1577120"/>
            <a:ext cx="4170556" cy="3657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HBB pages received 7,535 views and 6,965 sessions.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engagement rate was at 66%.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total number of users was 5,721, and there were 2,638 new users.</a:t>
            </a:r>
            <a:br>
              <a:rPr lang="en-US" dirty="0"/>
            </a:br>
            <a:endParaRPr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C3D974-9BA9-815F-DE62-04DA6E8263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3A197-7025-A64E-BE25-1D5B7DF6528F}"/>
              </a:ext>
            </a:extLst>
          </p:cNvPr>
          <p:cNvSpPr txBox="1"/>
          <p:nvPr/>
        </p:nvSpPr>
        <p:spPr>
          <a:xfrm>
            <a:off x="4722962" y="1530866"/>
            <a:ext cx="195983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Installations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9408F507-C49A-5F05-E261-6AAD4F1A5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64" y="2009773"/>
            <a:ext cx="3314298" cy="27922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16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ACS Third Quarter FY24 Web Analytics Slide Deck" id="{BDD796A2-BAFA-1E4F-B861-5C95B60132AA}" vid="{E32ABC10-035D-284A-ACBF-B4087DD1ECA8}"/>
    </a:ext>
  </a:extLst>
</a:theme>
</file>

<file path=ppt/theme/theme3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9444</TotalTime>
  <Words>339</Words>
  <Application>Microsoft Macintosh PowerPoint</Application>
  <PresentationFormat>On-screen Show (4:3)</PresentationFormat>
  <Paragraphs>50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Garamond Pro</vt:lpstr>
      <vt:lpstr>Arial</vt:lpstr>
      <vt:lpstr>Calibri</vt:lpstr>
      <vt:lpstr>Helvetica</vt:lpstr>
      <vt:lpstr>US Army</vt:lpstr>
      <vt:lpstr>Wingdings</vt:lpstr>
      <vt:lpstr>us army ppt</vt:lpstr>
      <vt:lpstr>1_Master Content Slide</vt:lpstr>
      <vt:lpstr>Support Services FY24 Insights</vt:lpstr>
      <vt:lpstr>Web Analytics Summary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75</cp:revision>
  <dcterms:modified xsi:type="dcterms:W3CDTF">2024-07-11T16:17:55Z</dcterms:modified>
</cp:coreProperties>
</file>