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80" r:id="rId3"/>
    <p:sldId id="281" r:id="rId4"/>
    <p:sldId id="277" r:id="rId5"/>
    <p:sldId id="270" r:id="rId6"/>
    <p:sldId id="258" r:id="rId7"/>
    <p:sldId id="279" r:id="rId8"/>
    <p:sldId id="259" r:id="rId9"/>
    <p:sldId id="260" r:id="rId10"/>
    <p:sldId id="272" r:id="rId11"/>
    <p:sldId id="275" r:id="rId12"/>
    <p:sldId id="276" r:id="rId13"/>
    <p:sldId id="262" r:id="rId14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E3DE"/>
          </a:solidFill>
        </a:fill>
      </a:tcStyle>
    </a:wholeTbl>
    <a:band2H>
      <a:tcTxStyle/>
      <a:tcStyle>
        <a:tcBdr/>
        <a:fill>
          <a:solidFill>
            <a:srgbClr val="F3F2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CDDB"/>
          </a:solidFill>
        </a:fill>
      </a:tcStyle>
    </a:wholeTbl>
    <a:band2H>
      <a:tcTxStyle/>
      <a:tcStyle>
        <a:tcBdr/>
        <a:fill>
          <a:solidFill>
            <a:srgbClr val="E7E8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98"/>
    <p:restoredTop sz="94930"/>
  </p:normalViewPr>
  <p:slideViewPr>
    <p:cSldViewPr snapToGrid="0" snapToObjects="1">
      <p:cViewPr varScale="1">
        <p:scale>
          <a:sx n="117" d="100"/>
          <a:sy n="117" d="100"/>
        </p:scale>
        <p:origin x="5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Calibri"/>
        <a:ea typeface="Calibri"/>
        <a:cs typeface="Calibri"/>
        <a:sym typeface="Calibri"/>
      </a:defRPr>
    </a:lvl1pPr>
    <a:lvl2pPr indent="228600" latinLnBrk="0">
      <a:defRPr sz="1200">
        <a:latin typeface="Calibri"/>
        <a:ea typeface="Calibri"/>
        <a:cs typeface="Calibri"/>
        <a:sym typeface="Calibri"/>
      </a:defRPr>
    </a:lvl2pPr>
    <a:lvl3pPr indent="457200" latinLnBrk="0">
      <a:defRPr sz="1200">
        <a:latin typeface="Calibri"/>
        <a:ea typeface="Calibri"/>
        <a:cs typeface="Calibri"/>
        <a:sym typeface="Calibri"/>
      </a:defRPr>
    </a:lvl3pPr>
    <a:lvl4pPr indent="685800" latinLnBrk="0">
      <a:defRPr sz="1200">
        <a:latin typeface="Calibri"/>
        <a:ea typeface="Calibri"/>
        <a:cs typeface="Calibri"/>
        <a:sym typeface="Calibri"/>
      </a:defRPr>
    </a:lvl4pPr>
    <a:lvl5pPr indent="914400" latinLnBrk="0">
      <a:defRPr sz="1200">
        <a:latin typeface="Calibri"/>
        <a:ea typeface="Calibri"/>
        <a:cs typeface="Calibri"/>
        <a:sym typeface="Calibri"/>
      </a:defRPr>
    </a:lvl5pPr>
    <a:lvl6pPr indent="1143000" latinLnBrk="0">
      <a:defRPr sz="1200">
        <a:latin typeface="Calibri"/>
        <a:ea typeface="Calibri"/>
        <a:cs typeface="Calibri"/>
        <a:sym typeface="Calibri"/>
      </a:defRPr>
    </a:lvl6pPr>
    <a:lvl7pPr indent="1371600" latinLnBrk="0">
      <a:defRPr sz="1200">
        <a:latin typeface="Calibri"/>
        <a:ea typeface="Calibri"/>
        <a:cs typeface="Calibri"/>
        <a:sym typeface="Calibri"/>
      </a:defRPr>
    </a:lvl7pPr>
    <a:lvl8pPr indent="1600200" latinLnBrk="0">
      <a:defRPr sz="1200">
        <a:latin typeface="Calibri"/>
        <a:ea typeface="Calibri"/>
        <a:cs typeface="Calibri"/>
        <a:sym typeface="Calibri"/>
      </a:defRPr>
    </a:lvl8pPr>
    <a:lvl9pPr indent="1828800" latinLnBrk="0">
      <a:defRPr sz="1200">
        <a:latin typeface="Calibri"/>
        <a:ea typeface="Calibri"/>
        <a:cs typeface="Calibri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730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10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MSC Title Slide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20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22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23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werBar" descr="LowerBa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15148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TopBar" descr="Top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165" name="Picture 10" descr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6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168" name="Title Text"/>
          <p:cNvSpPr txBox="1">
            <a:spLocks noGrp="1"/>
          </p:cNvSpPr>
          <p:nvPr>
            <p:ph type="title"/>
          </p:nvPr>
        </p:nvSpPr>
        <p:spPr>
          <a:xfrm>
            <a:off x="841247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887391" y="987425"/>
            <a:ext cx="4629151" cy="4873626"/>
          </a:xfrm>
          <a:prstGeom prst="rect">
            <a:avLst/>
          </a:prstGeom>
        </p:spPr>
        <p:txBody>
          <a:bodyPr/>
          <a:lstStyle>
            <a:lvl1pPr marL="173037" indent="-173037">
              <a:lnSpc>
                <a:spcPct val="90000"/>
              </a:lnSpc>
              <a:spcBef>
                <a:spcPts val="1000"/>
              </a:spcBef>
              <a:defRPr sz="3200"/>
            </a:lvl1pPr>
            <a:lvl2pPr marL="539296" indent="-199571">
              <a:lnSpc>
                <a:spcPct val="90000"/>
              </a:lnSpc>
              <a:spcBef>
                <a:spcPts val="1000"/>
              </a:spcBef>
              <a:defRPr sz="3200"/>
            </a:lvl2pPr>
            <a:lvl3pPr marL="815975" indent="-298450">
              <a:lnSpc>
                <a:spcPct val="90000"/>
              </a:lnSpc>
              <a:spcBef>
                <a:spcPts val="1000"/>
              </a:spcBef>
              <a:defRPr sz="3200"/>
            </a:lvl3pPr>
            <a:lvl4pPr marL="1078547" indent="-276860">
              <a:lnSpc>
                <a:spcPct val="90000"/>
              </a:lnSpc>
              <a:spcBef>
                <a:spcPts val="1000"/>
              </a:spcBef>
              <a:defRPr sz="3200"/>
            </a:lvl4pPr>
            <a:lvl5pPr marL="1335722" indent="-365759">
              <a:lnSpc>
                <a:spcPct val="90000"/>
              </a:lnSpc>
              <a:spcBef>
                <a:spcPts val="1000"/>
              </a:spcBef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629840" y="2057400"/>
            <a:ext cx="2949180" cy="3811588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/>
            </a:pPr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SC Title Slide copy">
    <p:bg>
      <p:bgPr>
        <a:gradFill flip="none" rotWithShape="1">
          <a:gsLst>
            <a:gs pos="0">
              <a:srgbClr val="F9F9F8"/>
            </a:gs>
            <a:gs pos="74000">
              <a:srgbClr val="7F7F73"/>
            </a:gs>
            <a:gs pos="83000">
              <a:srgbClr val="7F7F73"/>
            </a:gs>
            <a:gs pos="100000">
              <a:srgbClr val="BFBFB9"/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476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" name="LowerBar" descr="LowerBar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95700"/>
            <a:ext cx="9144000" cy="3162300"/>
          </a:xfrm>
          <a:prstGeom prst="rect">
            <a:avLst/>
          </a:prstGeom>
          <a:ln w="12700">
            <a:miter lim="400000"/>
          </a:ln>
        </p:spPr>
      </p:pic>
      <p:sp>
        <p:nvSpPr>
          <p:cNvPr id="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3324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1pPr>
            <a:lvl2pPr marL="0" indent="4572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2pPr>
            <a:lvl3pPr marL="0" indent="9144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3pPr>
            <a:lvl4pPr marL="0" indent="13716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4pPr>
            <a:lvl5pPr marL="0" indent="1828800">
              <a:lnSpc>
                <a:spcPct val="90000"/>
              </a:lnSpc>
              <a:spcBef>
                <a:spcPts val="0"/>
              </a:spcBef>
              <a:buSzTx/>
              <a:buNone/>
              <a:defRPr b="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Title Text"/>
          <p:cNvSpPr txBox="1">
            <a:spLocks noGrp="1"/>
          </p:cNvSpPr>
          <p:nvPr>
            <p:ph type="title"/>
          </p:nvPr>
        </p:nvSpPr>
        <p:spPr>
          <a:xfrm>
            <a:off x="511744" y="5366880"/>
            <a:ext cx="7155612" cy="484749"/>
          </a:xfrm>
          <a:prstGeom prst="rect">
            <a:avLst/>
          </a:prstGeom>
        </p:spPr>
        <p:txBody>
          <a:bodyPr lIns="0" tIns="0" rIns="0" bIns="0"/>
          <a:lstStyle>
            <a:lvl1pPr>
              <a:defRPr sz="3500">
                <a:solidFill>
                  <a:srgbClr val="FFFFFF"/>
                </a:solidFill>
                <a:effectLst>
                  <a:outerShdw blurRad="88900" dist="38100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pic>
        <p:nvPicPr>
          <p:cNvPr id="35" name="ArmyLogo" descr="Army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744" y="0"/>
            <a:ext cx="1495426" cy="185737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Classification Lower"/>
          <p:cNvSpPr txBox="1"/>
          <p:nvPr/>
        </p:nvSpPr>
        <p:spPr>
          <a:xfrm>
            <a:off x="91439" y="6724790"/>
            <a:ext cx="842391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900" b="1"/>
            </a:lvl1pPr>
          </a:lstStyle>
          <a:p>
            <a:r>
              <a:t>UNCLASSIFIED//FOUO</a:t>
            </a:r>
          </a:p>
        </p:txBody>
      </p:sp>
      <p:sp>
        <p:nvSpPr>
          <p:cNvPr id="37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38" name="Picture 3" descr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256" y="4089863"/>
            <a:ext cx="914434" cy="835183"/>
          </a:xfrm>
          <a:prstGeom prst="rect">
            <a:avLst/>
          </a:prstGeom>
          <a:ln w="12700">
            <a:miter lim="400000"/>
          </a:ln>
        </p:spPr>
      </p:pic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0488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, Subtitle, Content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1144468"/>
            <a:ext cx="7772401" cy="3657601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bumper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</a:lstStyle>
          <a:p>
            <a:r>
              <a:t>Click to add subtitle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Bump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51" y="6193640"/>
            <a:ext cx="8307390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bumper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77240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836759" y="591864"/>
            <a:ext cx="7470628" cy="36933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  <a:defRPr sz="2000" i="1"/>
            </a:lvl1pPr>
            <a:lvl2pPr marL="485245" indent="-145520">
              <a:lnSpc>
                <a:spcPct val="90000"/>
              </a:lnSpc>
              <a:spcBef>
                <a:spcPts val="0"/>
              </a:spcBef>
              <a:defRPr sz="2000" i="1"/>
            </a:lvl2pPr>
            <a:lvl3pPr marL="741362" indent="-223837">
              <a:lnSpc>
                <a:spcPct val="90000"/>
              </a:lnSpc>
              <a:spcBef>
                <a:spcPts val="0"/>
              </a:spcBef>
              <a:defRPr sz="2000" i="1"/>
            </a:lvl3pPr>
            <a:lvl4pPr marL="993951" indent="-192264">
              <a:lnSpc>
                <a:spcPct val="90000"/>
              </a:lnSpc>
              <a:spcBef>
                <a:spcPts val="0"/>
              </a:spcBef>
              <a:defRPr sz="2000" i="1"/>
            </a:lvl4pPr>
            <a:lvl5pPr marL="1223962" indent="-254000">
              <a:lnSpc>
                <a:spcPct val="90000"/>
              </a:lnSpc>
              <a:spcBef>
                <a:spcPts val="0"/>
              </a:spcBef>
              <a:defRPr sz="2000" i="1"/>
            </a:lvl5pPr>
          </a:lstStyle>
          <a:p>
            <a:r>
              <a:t>Click to add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SC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xfrm>
            <a:off x="836761" y="100584"/>
            <a:ext cx="7955281" cy="48013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owerBar" descr="LowerBar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5922567"/>
            <a:ext cx="9144000" cy="9239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TopBar" descr="TopBar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-794"/>
            <a:ext cx="9144000" cy="10287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lassification Top"/>
          <p:cNvSpPr txBox="1"/>
          <p:nvPr/>
        </p:nvSpPr>
        <p:spPr>
          <a:xfrm>
            <a:off x="781050" y="0"/>
            <a:ext cx="7886700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900" b="1">
                <a:solidFill>
                  <a:srgbClr val="FFFFFF"/>
                </a:solidFill>
              </a:defRPr>
            </a:lvl1pPr>
          </a:lstStyle>
          <a:p>
            <a:r>
              <a:t>UNCLASSIFIED//FOUO</a:t>
            </a:r>
          </a:p>
        </p:txBody>
      </p:sp>
      <p:pic>
        <p:nvPicPr>
          <p:cNvPr id="5" name="Picture 10" descr="Picture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96101" y="6054652"/>
            <a:ext cx="659248" cy="60211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358413" cy="350662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Rectangle 14"/>
          <p:cNvSpPr txBox="1"/>
          <p:nvPr/>
        </p:nvSpPr>
        <p:spPr>
          <a:xfrm>
            <a:off x="45719" y="6596544"/>
            <a:ext cx="3066619" cy="226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defRPr sz="1000"/>
            </a:lvl1pPr>
          </a:lstStyle>
          <a:p>
            <a:r>
              <a:t>IMCOM, G9 Marketing (AMIM-WRK)</a:t>
            </a:r>
          </a:p>
        </p:txBody>
      </p:sp>
      <p:sp>
        <p:nvSpPr>
          <p:cNvPr id="8" name="Title Text"/>
          <p:cNvSpPr txBox="1">
            <a:spLocks noGrp="1"/>
          </p:cNvSpPr>
          <p:nvPr>
            <p:ph type="title"/>
          </p:nvPr>
        </p:nvSpPr>
        <p:spPr>
          <a:xfrm>
            <a:off x="836761" y="104035"/>
            <a:ext cx="7955281" cy="4801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61" r:id="rId9"/>
    <p:sldLayoutId id="2147483663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rgbClr val="7F7F73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3038" marR="0" indent="-173038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4350" marR="0" indent="-17462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6130" marR="0" indent="-26860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–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032404" marR="0" indent="-230717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▪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274762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»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650875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480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052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62400" marR="0" indent="-3048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Tx/>
        <a:buSzPct val="100000"/>
        <a:buFontTx/>
        <a:buChar char="•"/>
        <a:tabLst/>
        <a:defRPr sz="2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October 1 - December 31…"/>
          <p:cNvSpPr txBox="1">
            <a:spLocks noGrp="1"/>
          </p:cNvSpPr>
          <p:nvPr>
            <p:ph type="body" sz="quarter" idx="1"/>
          </p:nvPr>
        </p:nvSpPr>
        <p:spPr>
          <a:xfrm>
            <a:off x="511744" y="5863173"/>
            <a:ext cx="7155612" cy="484748"/>
          </a:xfrm>
          <a:prstGeom prst="rect">
            <a:avLst/>
          </a:prstGeom>
        </p:spPr>
        <p:txBody>
          <a:bodyPr/>
          <a:lstStyle/>
          <a:p>
            <a:pPr defTabSz="365760">
              <a:defRPr sz="960"/>
            </a:pPr>
            <a:r>
              <a:rPr lang="en-US" dirty="0"/>
              <a:t>01 OCT – 31 DEC</a:t>
            </a:r>
            <a:endParaRPr lang="en-US" sz="480" dirty="0"/>
          </a:p>
          <a:p>
            <a:pPr defTabSz="182880">
              <a:lnSpc>
                <a:spcPct val="100000"/>
              </a:lnSpc>
              <a:defRPr sz="408">
                <a:solidFill>
                  <a:srgbClr val="000000">
                    <a:alpha val="84705"/>
                  </a:srgbClr>
                </a:solidFill>
              </a:defRPr>
            </a:pPr>
            <a:r>
              <a:rPr dirty="0"/>
              <a:t>​</a:t>
            </a:r>
            <a:endParaRPr sz="480" dirty="0"/>
          </a:p>
        </p:txBody>
      </p:sp>
      <p:sp>
        <p:nvSpPr>
          <p:cNvPr id="180" name="CYS First Quarter FY22 Ins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905255">
              <a:defRPr sz="3465">
                <a:effectLst>
                  <a:outerShdw blurRad="88011" dist="37719" dir="3600000" rotWithShape="0">
                    <a:srgbClr val="000000">
                      <a:alpha val="90000"/>
                    </a:srgbClr>
                  </a:outerShdw>
                </a:effectLst>
              </a:defRPr>
            </a:lvl1pPr>
          </a:lstStyle>
          <a:p>
            <a:r>
              <a:rPr lang="en-US" dirty="0"/>
              <a:t>ACS</a:t>
            </a:r>
            <a:r>
              <a:rPr dirty="0"/>
              <a:t> </a:t>
            </a:r>
            <a:r>
              <a:rPr lang="en-US" dirty="0"/>
              <a:t>First</a:t>
            </a:r>
            <a:r>
              <a:rPr dirty="0"/>
              <a:t> Quarter FY2</a:t>
            </a:r>
            <a:r>
              <a:rPr lang="en-US" dirty="0"/>
              <a:t>4</a:t>
            </a:r>
            <a:r>
              <a:rPr dirty="0"/>
              <a:t> Insights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10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Insights &amp; Highlights</a:t>
            </a:r>
          </a:p>
        </p:txBody>
      </p:sp>
      <p:sp>
        <p:nvSpPr>
          <p:cNvPr id="200" name="Last quarter had a total of 134,029 interactions on the CYS pages.…"/>
          <p:cNvSpPr txBox="1">
            <a:spLocks noGrp="1"/>
          </p:cNvSpPr>
          <p:nvPr>
            <p:ph type="body" idx="1"/>
          </p:nvPr>
        </p:nvSpPr>
        <p:spPr>
          <a:xfrm>
            <a:off x="754901" y="1057943"/>
            <a:ext cx="7772401" cy="132098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39700" indent="0">
              <a:buNone/>
              <a:defRPr sz="2200" b="0"/>
            </a:pPr>
            <a:r>
              <a:rPr lang="en-US" sz="2000" b="0" dirty="0"/>
              <a:t>Last quarter, 6,079 people required assistance from a live person.</a:t>
            </a:r>
          </a:p>
        </p:txBody>
      </p:sp>
      <p:sp>
        <p:nvSpPr>
          <p:cNvPr id="201" name="Text Placeholder 6"/>
          <p:cNvSpPr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159B17-AF4C-ED49-9729-B45DBADB1948}"/>
              </a:ext>
            </a:extLst>
          </p:cNvPr>
          <p:cNvSpPr txBox="1"/>
          <p:nvPr/>
        </p:nvSpPr>
        <p:spPr>
          <a:xfrm>
            <a:off x="754901" y="1958717"/>
            <a:ext cx="60939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ACS programs that received phone calls from the web.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B1EEF221-C8DE-FE3C-FEC2-F58535E84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61" y="2402469"/>
            <a:ext cx="5635371" cy="329321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97806471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DFD84-6B3C-184E-BC47-62F76791B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Intent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A1ACD-8E79-914C-9B2F-C32598F78E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46075" indent="-346075">
              <a:lnSpc>
                <a:spcPct val="150000"/>
              </a:lnSpc>
            </a:pPr>
            <a:r>
              <a:rPr lang="en-US" sz="2000" b="0" dirty="0"/>
              <a:t>45% of searches were aimed at finding an answer to a specific question or acquiring general information.</a:t>
            </a:r>
          </a:p>
          <a:p>
            <a:pPr marL="346075" indent="-346075">
              <a:lnSpc>
                <a:spcPct val="150000"/>
              </a:lnSpc>
            </a:pPr>
            <a:r>
              <a:rPr lang="en-US" sz="2000" b="0" dirty="0"/>
              <a:t>40% of searches were conducted to explore brands or services with the intention of completing an action or making a purchase.</a:t>
            </a:r>
          </a:p>
          <a:p>
            <a:pPr marL="346075" indent="-346075">
              <a:lnSpc>
                <a:spcPct val="150000"/>
              </a:lnSpc>
            </a:pPr>
            <a:r>
              <a:rPr lang="en-US" sz="2000" b="0" dirty="0"/>
              <a:t>15% of searches were intended to locate a specific program page using the on-site search.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112639-C786-1D44-9EE9-7B9C1C673C9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21E657-3B02-0B49-BC22-EB4D67CE5E0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6611" y="580716"/>
            <a:ext cx="7470628" cy="369333"/>
          </a:xfrm>
        </p:spPr>
        <p:txBody>
          <a:bodyPr>
            <a:normAutofit fontScale="55000" lnSpcReduction="20000"/>
          </a:bodyPr>
          <a:lstStyle/>
          <a:p>
            <a:r>
              <a:rPr lang="en-US" sz="2800" b="0" dirty="0"/>
              <a:t>Search intent is defined as being the underlying purpose behind an online query.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45052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12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Search Insights</a:t>
            </a:r>
            <a:endParaRPr dirty="0"/>
          </a:p>
        </p:txBody>
      </p:sp>
      <p:sp>
        <p:nvSpPr>
          <p:cNvPr id="188" name="On average, users visited 2.61 pages per visit.…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1,648 Total on-site searches on ACS pages to find more information. 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dirty="0"/>
              <a:t>2.5% of users left the site after performing a search.</a:t>
            </a:r>
          </a:p>
          <a:p>
            <a:pPr marL="486624" indent="-369276" defTabSz="768095">
              <a:spcBef>
                <a:spcPts val="1600"/>
              </a:spcBef>
              <a:buFont typeface="Helvetica"/>
              <a:buChar char="✓"/>
              <a:defRPr sz="2016" b="0"/>
            </a:pPr>
            <a:r>
              <a:rPr lang="en-US" sz="2100" dirty="0"/>
              <a:t>+96.9% improvement in </a:t>
            </a:r>
            <a:r>
              <a:rPr lang="en-US" sz="2100" b="0" dirty="0"/>
              <a:t>engagement</a:t>
            </a:r>
            <a:r>
              <a:rPr lang="en-US" sz="2100" dirty="0"/>
              <a:t> after search compared to the previous quarter.</a:t>
            </a:r>
            <a:endParaRPr lang="en-US" sz="2100" b="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065618-AC73-3FE4-9749-86739F67D99F}"/>
              </a:ext>
            </a:extLst>
          </p:cNvPr>
          <p:cNvSpPr txBox="1"/>
          <p:nvPr/>
        </p:nvSpPr>
        <p:spPr>
          <a:xfrm>
            <a:off x="4662487" y="1358900"/>
            <a:ext cx="215502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Top Search Terms</a:t>
            </a:r>
          </a:p>
        </p:txBody>
      </p:sp>
      <p:pic>
        <p:nvPicPr>
          <p:cNvPr id="6" name="Picture 5" descr="A screenshot of a phone&#10;&#10;Description automatically generated">
            <a:extLst>
              <a:ext uri="{FF2B5EF4-FFF2-40B4-BE49-F238E27FC236}">
                <a16:creationId xmlns:a16="http://schemas.microsoft.com/office/drawing/2014/main" id="{8C5DAF10-E07A-9D7B-CAD1-F1AFC75633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2487" y="1808163"/>
            <a:ext cx="3400037" cy="3978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2262425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13</a:t>
            </a:fld>
            <a:endParaRPr/>
          </a:p>
        </p:txBody>
      </p:sp>
      <p:sp>
        <p:nvSpPr>
          <p:cNvPr id="209" name="What Are The Top Search Sub-Topics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What Are The Top Search Sub-Topics?</a:t>
            </a:r>
          </a:p>
        </p:txBody>
      </p:sp>
      <p:sp>
        <p:nvSpPr>
          <p:cNvPr id="210" name="For each category, you can see the most popular sub-topics searches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795527">
              <a:defRPr sz="1740"/>
            </a:lvl1pPr>
          </a:lstStyle>
          <a:p>
            <a:r>
              <a:rPr lang="en-US" sz="1500" dirty="0"/>
              <a:t>The most popular search categories and terms within ACS.</a:t>
            </a:r>
            <a:endParaRPr sz="1500" dirty="0"/>
          </a:p>
        </p:txBody>
      </p:sp>
      <p:pic>
        <p:nvPicPr>
          <p:cNvPr id="3" name="Picture 2" descr="A graph of numbers and a number of people&#10;&#10;Description automatically generated with medium confidence">
            <a:extLst>
              <a:ext uri="{FF2B5EF4-FFF2-40B4-BE49-F238E27FC236}">
                <a16:creationId xmlns:a16="http://schemas.microsoft.com/office/drawing/2014/main" id="{9C82F968-97E2-CBBE-D241-E571B231F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87" y="1226229"/>
            <a:ext cx="7265988" cy="465240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B7A45-D617-DC12-AF47-069E97B96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EPW Search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183699-7541-5A01-5CB0-ACB84455F7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graph with a pink line&#10;&#10;Description automatically generated">
            <a:extLst>
              <a:ext uri="{FF2B5EF4-FFF2-40B4-BE49-F238E27FC236}">
                <a16:creationId xmlns:a16="http://schemas.microsoft.com/office/drawing/2014/main" id="{3C18F316-18F0-48D4-DFE1-0325E01E01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46" y="1986355"/>
            <a:ext cx="8685308" cy="2285607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067628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575EC-D034-4E6C-C319-F446FE65BF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460C5-DDD5-8E02-8EC3-61218AF71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EPW Search Improvement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3F7405-E0F4-8528-79BE-5179B9B585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A screen shot of a graph&#10;&#10;Description automatically generated">
            <a:extLst>
              <a:ext uri="{FF2B5EF4-FFF2-40B4-BE49-F238E27FC236}">
                <a16:creationId xmlns:a16="http://schemas.microsoft.com/office/drawing/2014/main" id="{92D6D64B-35C5-421E-864B-DF5ACDED4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20" y="1450975"/>
            <a:ext cx="8363360" cy="395605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9848033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0B7E7-DBD7-3C43-AAD6-9A7EC5374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Analytics Summary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884756-53CD-CB4E-947D-FF3057ED88EA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D925B1B-341C-8EFE-C2E4-8E43D76E36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41" y="1163031"/>
            <a:ext cx="7772400" cy="444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0500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898669" y="6583366"/>
            <a:ext cx="231277" cy="35066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183" name="Traffic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Traffic Highlights</a:t>
            </a:r>
          </a:p>
        </p:txBody>
      </p:sp>
      <p:sp>
        <p:nvSpPr>
          <p:cNvPr id="184" name="Traffic to CYS increased by 39% from the previous year. This increase is primarily due to organic traffic increasing by 30%…"/>
          <p:cNvSpPr txBox="1">
            <a:spLocks noGrp="1"/>
          </p:cNvSpPr>
          <p:nvPr>
            <p:ph type="body" idx="1"/>
          </p:nvPr>
        </p:nvSpPr>
        <p:spPr>
          <a:xfrm>
            <a:off x="836761" y="711257"/>
            <a:ext cx="7772401" cy="50131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ACS pages received 135,972 visits last quarter.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Engagement on ACS pages was 62%.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There were 77,516 total users who made a visit to ACS.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sz="2300" b="0" dirty="0"/>
              <a:t>3,306 </a:t>
            </a:r>
            <a:r>
              <a:rPr lang="en-US" dirty="0"/>
              <a:t>visits were directed from social media platforms.</a:t>
            </a:r>
          </a:p>
          <a:p>
            <a:pPr marL="815530" lvl="1" indent="-342900" defTabSz="859536">
              <a:spcBef>
                <a:spcPts val="1800"/>
              </a:spcBef>
              <a:buFont typeface="Wingdings" pitchFamily="2" charset="2"/>
              <a:buChar char="ü"/>
              <a:defRPr sz="2256" b="0"/>
            </a:pPr>
            <a:r>
              <a:rPr lang="en-US" dirty="0"/>
              <a:t>Most of the social traffic came from Facebook.</a:t>
            </a:r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endParaRPr lang="en-US" dirty="0"/>
          </a:p>
          <a:p>
            <a:pPr marL="472630" lvl="1" indent="0" defTabSz="859536">
              <a:spcBef>
                <a:spcPts val="1800"/>
              </a:spcBef>
              <a:buNone/>
              <a:defRPr sz="2256" b="0"/>
            </a:pPr>
            <a:br>
              <a:rPr lang="en-US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3110007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6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6" name="Picture 5" descr="A screenshot of a table&#10;&#10;Description automatically generated">
            <a:extLst>
              <a:ext uri="{FF2B5EF4-FFF2-40B4-BE49-F238E27FC236}">
                <a16:creationId xmlns:a16="http://schemas.microsoft.com/office/drawing/2014/main" id="{14974067-10AD-23DB-EE7A-72C9E2B81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05359"/>
            <a:ext cx="7772400" cy="32472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187" name="Visitor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Visitor Highlights</a:t>
            </a:r>
          </a:p>
        </p:txBody>
      </p:sp>
      <p:sp>
        <p:nvSpPr>
          <p:cNvPr id="189" name="Text Placeholder 6"/>
          <p:cNvSpPr>
            <a:spLocks noGrp="1"/>
          </p:cNvSpPr>
          <p:nvPr>
            <p:ph type="body" idx="4294967295"/>
          </p:nvPr>
        </p:nvSpPr>
        <p:spPr>
          <a:xfrm>
            <a:off x="836761" y="619125"/>
            <a:ext cx="6426052" cy="3683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/>
          </a:bodyPr>
          <a:lstStyle>
            <a:lvl1pPr defTabSz="557784">
              <a:defRPr sz="1220"/>
            </a:lvl1pPr>
          </a:lstStyle>
          <a:p>
            <a:pPr marL="0" indent="0">
              <a:buNone/>
            </a:pPr>
            <a:r>
              <a:rPr lang="en-US" sz="1600" dirty="0"/>
              <a:t>Continued</a:t>
            </a:r>
            <a:endParaRPr sz="1600" dirty="0">
              <a:latin typeface="+mn-lt"/>
              <a:ea typeface="+mn-ea"/>
              <a:cs typeface="+mn-cs"/>
              <a:sym typeface="Times Roman"/>
            </a:endParaRPr>
          </a:p>
        </p:txBody>
      </p:sp>
      <p:pic>
        <p:nvPicPr>
          <p:cNvPr id="6" name="Picture 5" descr="A screenshot of a table&#10;&#10;Description automatically generated">
            <a:extLst>
              <a:ext uri="{FF2B5EF4-FFF2-40B4-BE49-F238E27FC236}">
                <a16:creationId xmlns:a16="http://schemas.microsoft.com/office/drawing/2014/main" id="{3330EF39-AD2F-88E4-5AF6-262DDAD881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1657350"/>
            <a:ext cx="7518400" cy="3543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527466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8</a:t>
            </a:fld>
            <a:endParaRPr/>
          </a:p>
        </p:txBody>
      </p:sp>
      <p:sp>
        <p:nvSpPr>
          <p:cNvPr id="194" name="Marketing Reach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Marketing Reach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92C76-CBF1-2B42-A3AB-FD3F10374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96543" y="1807028"/>
            <a:ext cx="3875314" cy="3842658"/>
          </a:xfrm>
        </p:spPr>
        <p:txBody>
          <a:bodyPr>
            <a:normAutofit fontScale="85000" lnSpcReduction="20000"/>
          </a:bodyPr>
          <a:lstStyle/>
          <a:p>
            <a:pPr marL="482600" indent="-342900">
              <a:defRPr sz="2000" b="0"/>
            </a:pPr>
            <a:r>
              <a:rPr lang="en-US" sz="2016" b="0" dirty="0"/>
              <a:t>58.1% of visitors came from O</a:t>
            </a:r>
            <a:r>
              <a:rPr lang="en-US" sz="2016" dirty="0"/>
              <a:t>rganic Search</a:t>
            </a:r>
            <a:r>
              <a:rPr lang="en-US" sz="2016" b="0" dirty="0"/>
              <a:t> engine queries. </a:t>
            </a:r>
          </a:p>
          <a:p>
            <a:pPr marL="482600" indent="-342900">
              <a:defRPr sz="2000" b="0"/>
            </a:pPr>
            <a:r>
              <a:rPr lang="en-US" sz="2016" b="0" dirty="0"/>
              <a:t>26.2% of visitors came directly to the site (by typing in the address, using bookmarks, or email links).</a:t>
            </a:r>
          </a:p>
          <a:p>
            <a:pPr marL="482600" indent="-342900">
              <a:defRPr sz="2000" b="0"/>
            </a:pPr>
            <a:r>
              <a:rPr lang="en-US" sz="2016" b="0" dirty="0"/>
              <a:t>10.8% of visitors came from Referral links on 3</a:t>
            </a:r>
            <a:r>
              <a:rPr lang="en-US" sz="2016" b="0" baseline="30000" dirty="0"/>
              <a:t>rd</a:t>
            </a:r>
            <a:r>
              <a:rPr lang="en-US" sz="2016" b="0" dirty="0"/>
              <a:t> party web sites. </a:t>
            </a:r>
          </a:p>
          <a:p>
            <a:pPr marL="482600" indent="-342900">
              <a:defRPr sz="2000" b="0"/>
            </a:pPr>
            <a:r>
              <a:rPr lang="en-US" sz="2016" b="0" dirty="0"/>
              <a:t>4.9% of visitors came from Social Media. </a:t>
            </a:r>
          </a:p>
          <a:p>
            <a:pPr marL="482600" indent="-342900">
              <a:defRPr sz="2000" b="0"/>
            </a:pPr>
            <a:r>
              <a:rPr lang="en-US" sz="2016" b="0" dirty="0"/>
              <a:t>.01% Other (traffic that has an acquisition source Google doesn’t know how to classify).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85102F-783A-4B47-873D-BCB60695721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FF99CE-5E56-AA41-BA85-53917BB3B45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51792E7-01A9-A478-7BE2-987667E7AAC2}"/>
              </a:ext>
            </a:extLst>
          </p:cNvPr>
          <p:cNvSpPr txBox="1"/>
          <p:nvPr/>
        </p:nvSpPr>
        <p:spPr>
          <a:xfrm>
            <a:off x="2566435" y="3522498"/>
            <a:ext cx="2038568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endParaRPr kumimoji="0" lang="en-US" sz="240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r>
              <a:rPr kumimoji="0" lang="en-US" sz="140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Organic</a:t>
            </a:r>
          </a:p>
        </p:txBody>
      </p:sp>
      <p:pic>
        <p:nvPicPr>
          <p:cNvPr id="6" name="Picture 5" descr="A pie chart with different colored circles&#10;&#10;Description automatically generated with medium confidence">
            <a:extLst>
              <a:ext uri="{FF2B5EF4-FFF2-40B4-BE49-F238E27FC236}">
                <a16:creationId xmlns:a16="http://schemas.microsoft.com/office/drawing/2014/main" id="{6C558656-DD52-F2E9-F3E5-6FB6DDDF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3" y="1194047"/>
            <a:ext cx="4770503" cy="4386262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9</a:t>
            </a:fld>
            <a:endParaRPr/>
          </a:p>
        </p:txBody>
      </p:sp>
      <p:sp>
        <p:nvSpPr>
          <p:cNvPr id="199" name="WebTrac Insights &amp; Highligh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Engagement</a:t>
            </a:r>
            <a:r>
              <a:rPr dirty="0"/>
              <a:t> Insights &amp; Highlights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18C290-B8A1-214A-BB8F-D340F8AD7CD5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41246" y="1014353"/>
            <a:ext cx="7120339" cy="3441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0" dirty="0"/>
              <a:t>Last quarter had a total of </a:t>
            </a:r>
            <a:r>
              <a:rPr lang="en-US" sz="2000" dirty="0"/>
              <a:t>118,292 </a:t>
            </a:r>
            <a:r>
              <a:rPr lang="en-US" sz="2000" b="0" dirty="0"/>
              <a:t>interactions on the ACS pages. </a:t>
            </a:r>
            <a:r>
              <a:rPr lang="en-US" sz="1400" b="0" dirty="0">
                <a:solidFill>
                  <a:schemeClr val="bg2"/>
                </a:solidFill>
              </a:rPr>
              <a:t>(interactions are downloads, email clicks, phone number clicks, and outbound links).</a:t>
            </a:r>
          </a:p>
          <a:p>
            <a:pPr marL="0" indent="0">
              <a:buNone/>
            </a:pPr>
            <a:endParaRPr lang="en-US" sz="1400" b="0" dirty="0">
              <a:solidFill>
                <a:schemeClr val="bg2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B8E534-FB65-9740-BF86-09CEB1EC3512}"/>
              </a:ext>
            </a:extLst>
          </p:cNvPr>
          <p:cNvSpPr txBox="1"/>
          <p:nvPr/>
        </p:nvSpPr>
        <p:spPr>
          <a:xfrm>
            <a:off x="7750699" y="3005138"/>
            <a:ext cx="912572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Outbound Clicks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9FF92-001C-AA46-BD9B-DCC4E3F783BF}"/>
              </a:ext>
            </a:extLst>
          </p:cNvPr>
          <p:cNvSpPr txBox="1"/>
          <p:nvPr/>
        </p:nvSpPr>
        <p:spPr>
          <a:xfrm>
            <a:off x="5722076" y="2596404"/>
            <a:ext cx="83363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Phone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A96526-6554-3A59-2C78-CD2F12CC497E}"/>
              </a:ext>
            </a:extLst>
          </p:cNvPr>
          <p:cNvSpPr txBox="1"/>
          <p:nvPr/>
        </p:nvSpPr>
        <p:spPr>
          <a:xfrm>
            <a:off x="2286000" y="3315279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en-US" dirty="0"/>
          </a:p>
        </p:txBody>
      </p:sp>
      <p:pic>
        <p:nvPicPr>
          <p:cNvPr id="3" name="Picture 2" descr="A graph with numbers and text&#10;&#10;Description automatically generated">
            <a:extLst>
              <a:ext uri="{FF2B5EF4-FFF2-40B4-BE49-F238E27FC236}">
                <a16:creationId xmlns:a16="http://schemas.microsoft.com/office/drawing/2014/main" id="{5D5C767E-1872-8439-5B43-9E5A16EBA7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49"/>
          <a:stretch/>
        </p:blipFill>
        <p:spPr>
          <a:xfrm>
            <a:off x="942974" y="2393950"/>
            <a:ext cx="7468329" cy="20700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SC Theme">
  <a:themeElements>
    <a:clrScheme name="MSC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8B09C"/>
      </a:accent1>
      <a:accent2>
        <a:srgbClr val="DE1F27"/>
      </a:accent2>
      <a:accent3>
        <a:srgbClr val="214292"/>
      </a:accent3>
      <a:accent4>
        <a:srgbClr val="FFC425"/>
      </a:accent4>
      <a:accent5>
        <a:srgbClr val="F26522"/>
      </a:accent5>
      <a:accent6>
        <a:srgbClr val="70AD47"/>
      </a:accent6>
      <a:hlink>
        <a:srgbClr val="0000FF"/>
      </a:hlink>
      <a:folHlink>
        <a:srgbClr val="FF00FF"/>
      </a:folHlink>
    </a:clrScheme>
    <a:fontScheme name="MSC Theme">
      <a:majorFont>
        <a:latin typeface="Times Roman"/>
        <a:ea typeface="Times Roman"/>
        <a:cs typeface="Times Roman"/>
      </a:majorFont>
      <a:minorFont>
        <a:latin typeface="Times Roman"/>
        <a:ea typeface="Times Roman"/>
        <a:cs typeface="Times Roman"/>
      </a:minorFont>
    </a:fontScheme>
    <a:fmtScheme name="MSC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</TotalTime>
  <Words>358</Words>
  <Application>Microsoft Macintosh PowerPoint</Application>
  <PresentationFormat>On-screen Show (4:3)</PresentationFormat>
  <Paragraphs>55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Wingdings</vt:lpstr>
      <vt:lpstr>MSC Theme</vt:lpstr>
      <vt:lpstr>ACS First Quarter FY24 Insights</vt:lpstr>
      <vt:lpstr>EPW Search Improvement</vt:lpstr>
      <vt:lpstr>EPW Search Improvement</vt:lpstr>
      <vt:lpstr>Web Analytics Summary</vt:lpstr>
      <vt:lpstr>Traffic Highlights</vt:lpstr>
      <vt:lpstr>Visitor Highlights</vt:lpstr>
      <vt:lpstr>Visitor Highlights</vt:lpstr>
      <vt:lpstr>Marketing Reach</vt:lpstr>
      <vt:lpstr>Engagement Insights &amp; Highlights</vt:lpstr>
      <vt:lpstr>Insights &amp; Highlights</vt:lpstr>
      <vt:lpstr>Search Intent</vt:lpstr>
      <vt:lpstr>Search Insights</vt:lpstr>
      <vt:lpstr>What Are The Top Search Sub-Topics?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CYS First Quarter FY22 Insights</dc:title>
  <cp:lastModifiedBy>Jessica Dunbar</cp:lastModifiedBy>
  <cp:revision>65</cp:revision>
  <dcterms:modified xsi:type="dcterms:W3CDTF">2024-01-19T16:11:57Z</dcterms:modified>
</cp:coreProperties>
</file>